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7" r:id="rId2"/>
    <p:sldId id="259" r:id="rId3"/>
    <p:sldId id="258" r:id="rId4"/>
    <p:sldId id="288" r:id="rId5"/>
    <p:sldId id="291" r:id="rId6"/>
    <p:sldId id="305" r:id="rId7"/>
    <p:sldId id="260" r:id="rId8"/>
    <p:sldId id="275" r:id="rId9"/>
    <p:sldId id="276" r:id="rId10"/>
    <p:sldId id="286" r:id="rId11"/>
    <p:sldId id="293" r:id="rId12"/>
    <p:sldId id="302" r:id="rId13"/>
    <p:sldId id="301" r:id="rId14"/>
    <p:sldId id="294" r:id="rId15"/>
    <p:sldId id="274" r:id="rId16"/>
    <p:sldId id="289" r:id="rId17"/>
    <p:sldId id="285" r:id="rId18"/>
    <p:sldId id="282" r:id="rId19"/>
    <p:sldId id="283" r:id="rId20"/>
    <p:sldId id="299" r:id="rId21"/>
    <p:sldId id="298" r:id="rId22"/>
    <p:sldId id="300" r:id="rId23"/>
    <p:sldId id="281" r:id="rId24"/>
    <p:sldId id="279" r:id="rId25"/>
    <p:sldId id="287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000099"/>
    <a:srgbClr val="001C74"/>
    <a:srgbClr val="990000"/>
    <a:srgbClr val="FF0000"/>
    <a:srgbClr val="000000"/>
    <a:srgbClr val="045C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2" autoAdjust="0"/>
    <p:restoredTop sz="94343" autoAdjust="0"/>
  </p:normalViewPr>
  <p:slideViewPr>
    <p:cSldViewPr>
      <p:cViewPr varScale="1">
        <p:scale>
          <a:sx n="73" d="100"/>
          <a:sy n="73" d="100"/>
        </p:scale>
        <p:origin x="1194" y="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954382-EDE7-483A-89EB-C6315B1E21FA}" type="datetimeFigureOut">
              <a:rPr lang="ru-RU" smtClean="0"/>
              <a:pPr/>
              <a:t>13.03.2021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31552D-43E2-4697-A056-9FCDCF7066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3723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31552D-43E2-4697-A056-9FCDCF70665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25201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31552D-43E2-4697-A056-9FCDCF706652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067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B45DF-6AB6-4370-80AF-D8773B6F28F6}" type="datetimeFigureOut">
              <a:rPr lang="ru-RU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BD2AA-D8DC-41E1-9D3B-549B0A677F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8C2E5-DCE0-468E-AD34-5DF3BCA035D2}" type="datetimeFigureOut">
              <a:rPr lang="ru-RU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18815-F74F-4FAD-B2A8-AD84C3D7AF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E4094C-D64A-4092-AF9C-61042151B9F9}" type="datetimeFigureOut">
              <a:rPr lang="ru-RU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423AE-21D5-4312-B4C2-037FAE3AE3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3A68D-6333-4C5E-86A5-0D27C2E74626}" type="datetimeFigureOut">
              <a:rPr lang="ru-RU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C5C1B-BB08-4EFF-ABDC-4ECF65E686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70A2E6-30AE-4C97-ABBE-FE9D7794D69E}" type="datetimeFigureOut">
              <a:rPr lang="ru-RU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53B00-DC5E-444F-8532-7AE0A8B1B8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4C0D48-211C-4FA1-8DBC-5EEDA756D6DE}" type="datetimeFigureOut">
              <a:rPr lang="ru-RU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497CC-BA0C-4CF5-8D37-5B05D60CC8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496AA-CB4A-483D-93AD-AD12C069B8D3}" type="datetimeFigureOut">
              <a:rPr lang="ru-RU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811634-3AA6-4B81-A347-CC2A4EA612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253F7-D68D-4CC9-BCAF-77845849E8C6}" type="datetimeFigureOut">
              <a:rPr lang="ru-RU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455A1E-D991-451B-8CDC-925B840BFD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EDE335-7297-4348-AF91-48138C186511}" type="datetimeFigureOut">
              <a:rPr lang="ru-RU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75266-839E-407E-8417-5437ADBE80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421749-9DEE-4263-A89D-E3872561BCA5}" type="datetimeFigureOut">
              <a:rPr lang="ru-RU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585578-3303-4F07-9AE7-5061C529F4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2877E5-4140-44C7-8426-AA6C797212BF}" type="datetimeFigureOut">
              <a:rPr lang="ru-RU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28F14-ED8F-4959-86D5-1D3CBF64A3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6116F60-555F-4D5B-8A6E-CB4721367D02}" type="datetimeFigureOut">
              <a:rPr lang="ru-RU"/>
              <a:pPr>
                <a:defRPr/>
              </a:pPr>
              <a:t>13.03.2021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518829-53DF-4DFF-A4A8-6B9004AC00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advClick="0" advTm="7000">
    <p:rand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10" Type="http://schemas.openxmlformats.org/officeDocument/2006/relationships/image" Target="../media/image63.png"/><Relationship Id="rId4" Type="http://schemas.openxmlformats.org/officeDocument/2006/relationships/image" Target="../media/image57.png"/><Relationship Id="rId9" Type="http://schemas.openxmlformats.org/officeDocument/2006/relationships/image" Target="../media/image6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64.jpeg"/><Relationship Id="rId7" Type="http://schemas.openxmlformats.org/officeDocument/2006/relationships/image" Target="../media/image6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3314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-108520" y="0"/>
            <a:ext cx="9144000" cy="6858000"/>
          </a:xfrm>
          <a:noFill/>
        </p:spPr>
      </p:pic>
      <p:sp>
        <p:nvSpPr>
          <p:cNvPr id="7" name="TextBox 6"/>
          <p:cNvSpPr txBox="1"/>
          <p:nvPr/>
        </p:nvSpPr>
        <p:spPr>
          <a:xfrm>
            <a:off x="1928792" y="265093"/>
            <a:ext cx="6400427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П</a:t>
            </a:r>
            <a:r>
              <a:rPr lang="ru-RU" sz="8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ортфолио</a:t>
            </a:r>
            <a:endParaRPr lang="ru-RU" sz="8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  <p:pic>
        <p:nvPicPr>
          <p:cNvPr id="13316" name="Picture 3" descr="C:\Documents and Settings\Кирилл\Рабочий стол\МАМА\анимация\07acdff8d19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451" y="3849688"/>
            <a:ext cx="3929063" cy="30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Прямоугольник 4"/>
          <p:cNvSpPr>
            <a:spLocks noChangeArrowheads="1"/>
          </p:cNvSpPr>
          <p:nvPr/>
        </p:nvSpPr>
        <p:spPr bwMode="auto">
          <a:xfrm>
            <a:off x="611561" y="1700215"/>
            <a:ext cx="792088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Monotype Corsiva" pitchFamily="66" charset="0"/>
              </a:rPr>
              <a:t>Воспитателя </a:t>
            </a:r>
            <a:endParaRPr lang="ru-RU" sz="3200" b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algn="ctr"/>
            <a:r>
              <a:rPr lang="ru-RU" sz="4400" b="1" dirty="0" smtClean="0">
                <a:solidFill>
                  <a:srgbClr val="00B050"/>
                </a:solidFill>
                <a:latin typeface="Monotype Corsiva" pitchFamily="66" charset="0"/>
              </a:rPr>
              <a:t>Гусейнова  </a:t>
            </a:r>
            <a:r>
              <a:rPr lang="ru-RU" sz="4400" b="1" dirty="0" err="1" smtClean="0">
                <a:solidFill>
                  <a:srgbClr val="00B050"/>
                </a:solidFill>
                <a:latin typeface="Monotype Corsiva" pitchFamily="66" charset="0"/>
              </a:rPr>
              <a:t>Ханипат</a:t>
            </a:r>
            <a:r>
              <a:rPr lang="ru-RU" sz="4400" b="1" dirty="0" smtClean="0">
                <a:solidFill>
                  <a:srgbClr val="00B050"/>
                </a:solidFill>
                <a:latin typeface="Monotype Corsiva" pitchFamily="66" charset="0"/>
              </a:rPr>
              <a:t> </a:t>
            </a:r>
            <a:r>
              <a:rPr lang="ru-RU" sz="4400" b="1" dirty="0" err="1" smtClean="0">
                <a:solidFill>
                  <a:srgbClr val="00B050"/>
                </a:solidFill>
                <a:latin typeface="Monotype Corsiva" pitchFamily="66" charset="0"/>
              </a:rPr>
              <a:t>Магомедрасуловна</a:t>
            </a:r>
            <a:endParaRPr lang="ru-RU" sz="4400" b="1" dirty="0" smtClean="0">
              <a:solidFill>
                <a:srgbClr val="00B050"/>
              </a:solidFill>
              <a:latin typeface="Monotype Corsiva" pitchFamily="66" charset="0"/>
            </a:endParaRPr>
          </a:p>
          <a:p>
            <a:pPr algn="ctr"/>
            <a:r>
              <a:rPr lang="ru-RU" sz="2800" dirty="0" smtClean="0">
                <a:solidFill>
                  <a:srgbClr val="001C74"/>
                </a:solidFill>
                <a:latin typeface="Verdana" pitchFamily="34" charset="0"/>
              </a:rPr>
              <a:t>МКДОУ Д</a:t>
            </a:r>
            <a:r>
              <a:rPr lang="en-US" sz="2800" dirty="0" smtClean="0">
                <a:solidFill>
                  <a:srgbClr val="001C74"/>
                </a:solidFill>
                <a:latin typeface="Verdana" pitchFamily="34" charset="0"/>
              </a:rPr>
              <a:t>/</a:t>
            </a:r>
            <a:r>
              <a:rPr lang="ru-RU" sz="2800" dirty="0" smtClean="0">
                <a:solidFill>
                  <a:srgbClr val="001C74"/>
                </a:solidFill>
                <a:latin typeface="Verdana" pitchFamily="34" charset="0"/>
              </a:rPr>
              <a:t>с «Ласточка»</a:t>
            </a:r>
          </a:p>
          <a:p>
            <a:pPr algn="ctr"/>
            <a:r>
              <a:rPr lang="ru-RU" sz="2800" dirty="0" smtClean="0">
                <a:solidFill>
                  <a:srgbClr val="001C74"/>
                </a:solidFill>
                <a:latin typeface="Verdana" pitchFamily="34" charset="0"/>
              </a:rPr>
              <a:t>        </a:t>
            </a:r>
            <a:r>
              <a:rPr lang="ru-RU" sz="2800" dirty="0" err="1" smtClean="0">
                <a:solidFill>
                  <a:srgbClr val="001C74"/>
                </a:solidFill>
                <a:latin typeface="Verdana" pitchFamily="34" charset="0"/>
              </a:rPr>
              <a:t>с.Хубар</a:t>
            </a:r>
            <a:endParaRPr lang="ru-RU" sz="2800" dirty="0">
              <a:solidFill>
                <a:srgbClr val="001C74"/>
              </a:solidFill>
              <a:latin typeface="Verdan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1022">
        <p:dissolve/>
      </p:transition>
    </mc:Choice>
    <mc:Fallback xmlns="">
      <p:transition spd="slow" advClick="0" advTm="1022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4" name="TextBox 9"/>
          <p:cNvSpPr txBox="1">
            <a:spLocks noChangeArrowheads="1"/>
          </p:cNvSpPr>
          <p:nvPr/>
        </p:nvSpPr>
        <p:spPr bwMode="auto">
          <a:xfrm>
            <a:off x="1042988" y="3357564"/>
            <a:ext cx="331311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hlink"/>
                </a:solidFill>
                <a:latin typeface="Monotype Corsiva" pitchFamily="66" charset="0"/>
              </a:rPr>
              <a:t> </a:t>
            </a:r>
            <a:endParaRPr lang="ru-RU" sz="1400" b="1" dirty="0">
              <a:solidFill>
                <a:schemeClr val="hlink"/>
              </a:solidFill>
              <a:latin typeface="Monotype Corsiva" pitchFamily="66" charset="0"/>
            </a:endParaRPr>
          </a:p>
        </p:txBody>
      </p:sp>
      <p:pic>
        <p:nvPicPr>
          <p:cNvPr id="19458" name="Picture 5" descr="40e233253335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1945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2891840"/>
          </a:xfrm>
        </p:spPr>
        <p:txBody>
          <a:bodyPr/>
          <a:lstStyle/>
          <a:p>
            <a:pPr eaLnBrk="1" hangingPunct="1"/>
            <a:r>
              <a:rPr lang="ru-RU" sz="4000" dirty="0" smtClean="0">
                <a:solidFill>
                  <a:srgbClr val="001C74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/>
            </a:r>
            <a:br>
              <a:rPr lang="ru-RU" sz="4000" dirty="0" smtClean="0">
                <a:solidFill>
                  <a:srgbClr val="001C74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</a:br>
            <a:r>
              <a:rPr lang="ru-RU" sz="4000" dirty="0" smtClean="0">
                <a:solidFill>
                  <a:srgbClr val="001C74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</a:t>
            </a:r>
          </a:p>
        </p:txBody>
      </p:sp>
      <p:sp>
        <p:nvSpPr>
          <p:cNvPr id="19463" name="TextBox 9"/>
          <p:cNvSpPr txBox="1">
            <a:spLocks noChangeArrowheads="1"/>
          </p:cNvSpPr>
          <p:nvPr/>
        </p:nvSpPr>
        <p:spPr bwMode="auto">
          <a:xfrm>
            <a:off x="2792415" y="447416"/>
            <a:ext cx="49482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990000"/>
                </a:solidFill>
                <a:latin typeface="Monotype Corsiva" pitchFamily="66" charset="0"/>
              </a:rPr>
              <a:t> </a:t>
            </a:r>
            <a:endParaRPr lang="ru-RU" sz="2400" b="1" dirty="0">
              <a:solidFill>
                <a:srgbClr val="990000"/>
              </a:solidFill>
              <a:latin typeface="Calibri" pitchFamily="34" charset="0"/>
            </a:endParaRPr>
          </a:p>
        </p:txBody>
      </p:sp>
      <p:sp>
        <p:nvSpPr>
          <p:cNvPr id="19465" name="TextBox 9"/>
          <p:cNvSpPr txBox="1">
            <a:spLocks noChangeArrowheads="1"/>
          </p:cNvSpPr>
          <p:nvPr/>
        </p:nvSpPr>
        <p:spPr bwMode="auto">
          <a:xfrm>
            <a:off x="4755481" y="5987883"/>
            <a:ext cx="295275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hlink"/>
                </a:solidFill>
                <a:latin typeface="Monotype Corsiva" pitchFamily="66" charset="0"/>
              </a:rPr>
              <a:t> </a:t>
            </a:r>
            <a:endParaRPr lang="ru-RU" sz="1600" b="1" dirty="0">
              <a:solidFill>
                <a:schemeClr val="hlink"/>
              </a:solidFill>
              <a:latin typeface="Calibri" pitchFamily="34" charset="0"/>
            </a:endParaRPr>
          </a:p>
        </p:txBody>
      </p:sp>
      <p:sp>
        <p:nvSpPr>
          <p:cNvPr id="19466" name="TextBox 9"/>
          <p:cNvSpPr txBox="1">
            <a:spLocks noChangeArrowheads="1"/>
          </p:cNvSpPr>
          <p:nvPr/>
        </p:nvSpPr>
        <p:spPr bwMode="auto">
          <a:xfrm>
            <a:off x="1258890" y="5949951"/>
            <a:ext cx="324008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hlink"/>
                </a:solidFill>
                <a:latin typeface="Monotype Corsiva" pitchFamily="66" charset="0"/>
              </a:rPr>
              <a:t> </a:t>
            </a:r>
            <a:endParaRPr lang="ru-RU" sz="1600" b="1" dirty="0">
              <a:solidFill>
                <a:schemeClr val="hlink"/>
              </a:solidFill>
              <a:latin typeface="Calibri" pitchFamily="34" charset="0"/>
            </a:endParaRPr>
          </a:p>
        </p:txBody>
      </p:sp>
      <p:sp>
        <p:nvSpPr>
          <p:cNvPr id="19467" name="TextBox 9"/>
          <p:cNvSpPr txBox="1">
            <a:spLocks noChangeArrowheads="1"/>
          </p:cNvSpPr>
          <p:nvPr/>
        </p:nvSpPr>
        <p:spPr bwMode="auto">
          <a:xfrm>
            <a:off x="4572000" y="2997201"/>
            <a:ext cx="352901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hlink"/>
                </a:solidFill>
                <a:latin typeface="Monotype Corsiva" pitchFamily="66" charset="0"/>
              </a:rPr>
              <a:t> </a:t>
            </a:r>
            <a:endParaRPr lang="ru-RU" sz="1600" b="1" dirty="0">
              <a:solidFill>
                <a:schemeClr val="hlink"/>
              </a:solidFill>
              <a:latin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91682" y="447416"/>
            <a:ext cx="77768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1C74"/>
                </a:solidFill>
                <a:latin typeface="Microsoft Sans Serif" panose="020B0604020202020204" pitchFamily="34" charset="0"/>
                <a:ea typeface="+mj-ea"/>
                <a:cs typeface="Microsoft Sans Serif" panose="020B0604020202020204" pitchFamily="34" charset="0"/>
              </a:rPr>
              <a:t>Достижения </a:t>
            </a:r>
            <a:r>
              <a:rPr lang="ru-RU" sz="3200" b="1" dirty="0" smtClean="0">
                <a:solidFill>
                  <a:srgbClr val="001C74"/>
                </a:solidFill>
                <a:latin typeface="Microsoft Sans Serif" panose="020B0604020202020204" pitchFamily="34" charset="0"/>
                <a:ea typeface="+mj-ea"/>
                <a:cs typeface="Microsoft Sans Serif" panose="020B0604020202020204" pitchFamily="34" charset="0"/>
              </a:rPr>
              <a:t>воспитанников</a:t>
            </a:r>
            <a:endParaRPr lang="ru-RU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9650" y="-10824"/>
            <a:ext cx="2042004" cy="180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35299">
            <a:off x="1390427" y="1257292"/>
            <a:ext cx="2632991" cy="299071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91468">
            <a:off x="4740929" y="1195213"/>
            <a:ext cx="2771262" cy="289032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12888" y="3856427"/>
            <a:ext cx="2671441" cy="2668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726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7000">
        <p14:doors dir="vert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4018" y="0"/>
            <a:ext cx="9144000" cy="6858000"/>
          </a:xfrm>
          <a:noFill/>
        </p:spPr>
      </p:pic>
      <p:sp>
        <p:nvSpPr>
          <p:cNvPr id="16388" name="Rectangle 1"/>
          <p:cNvSpPr>
            <a:spLocks noChangeArrowheads="1"/>
          </p:cNvSpPr>
          <p:nvPr/>
        </p:nvSpPr>
        <p:spPr bwMode="auto">
          <a:xfrm>
            <a:off x="1214437" y="4802711"/>
            <a:ext cx="678656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200" dirty="0">
                <a:solidFill>
                  <a:srgbClr val="003399"/>
                </a:solidFill>
              </a:rPr>
              <a:t>Как человек творческий, люблю организовывать и участвовать в детских  праздниках и развлечениях:</a:t>
            </a:r>
          </a:p>
          <a:p>
            <a:r>
              <a:rPr lang="ru-RU" sz="1200" dirty="0">
                <a:solidFill>
                  <a:srgbClr val="003399"/>
                </a:solidFill>
              </a:rPr>
              <a:t>- Осеннее развлечение (роль </a:t>
            </a:r>
            <a:r>
              <a:rPr lang="ru-RU" sz="1200" dirty="0" smtClean="0">
                <a:solidFill>
                  <a:srgbClr val="003399"/>
                </a:solidFill>
              </a:rPr>
              <a:t>бабушки)</a:t>
            </a:r>
            <a:endParaRPr lang="ru-RU" sz="1200" dirty="0">
              <a:solidFill>
                <a:srgbClr val="003399"/>
              </a:solidFill>
            </a:endParaRPr>
          </a:p>
          <a:p>
            <a:r>
              <a:rPr lang="ru-RU" sz="1200" dirty="0">
                <a:solidFill>
                  <a:srgbClr val="003399"/>
                </a:solidFill>
              </a:rPr>
              <a:t>- Новогодний утренник (роль </a:t>
            </a:r>
            <a:r>
              <a:rPr lang="ru-RU" sz="1200" dirty="0" smtClean="0">
                <a:solidFill>
                  <a:srgbClr val="003399"/>
                </a:solidFill>
              </a:rPr>
              <a:t>Деда мороза)</a:t>
            </a:r>
            <a:endParaRPr lang="ru-RU" sz="1200" dirty="0">
              <a:solidFill>
                <a:srgbClr val="003399"/>
              </a:solidFill>
            </a:endParaRPr>
          </a:p>
          <a:p>
            <a:r>
              <a:rPr lang="en-US" sz="1200" dirty="0">
                <a:solidFill>
                  <a:srgbClr val="003399"/>
                </a:solidFill>
              </a:rPr>
              <a:t>-</a:t>
            </a:r>
            <a:r>
              <a:rPr lang="ru-RU" sz="1200" dirty="0">
                <a:solidFill>
                  <a:srgbClr val="003399"/>
                </a:solidFill>
              </a:rPr>
              <a:t>Новогодний утренник( роль Бабы Яги)</a:t>
            </a:r>
          </a:p>
        </p:txBody>
      </p:sp>
      <p:sp>
        <p:nvSpPr>
          <p:cNvPr id="7" name="TextBox 9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1236534" y="548680"/>
            <a:ext cx="648072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 smtClean="0">
                <a:solidFill>
                  <a:srgbClr val="003399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Участие в жизни детского сада</a:t>
            </a:r>
            <a:r>
              <a:rPr lang="ru-RU" sz="2800" dirty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/>
            </a:r>
            <a:br>
              <a:rPr lang="ru-RU" sz="2800" dirty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</a:br>
            <a:r>
              <a:rPr lang="ru-RU" sz="2000" dirty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   </a:t>
            </a:r>
            <a:r>
              <a:rPr lang="ru-RU" sz="2000" dirty="0" smtClean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 </a:t>
            </a:r>
            <a:r>
              <a:rPr lang="ru-RU" sz="1400" dirty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/>
            </a:r>
            <a:br>
              <a:rPr lang="ru-RU" sz="1400" dirty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</a:br>
            <a:r>
              <a:rPr lang="ru-RU" sz="3200" dirty="0"/>
              <a:t/>
            </a:r>
            <a:br>
              <a:rPr lang="ru-RU" sz="3200" dirty="0"/>
            </a:br>
            <a:endParaRPr lang="ru-RU" sz="2800" dirty="0">
              <a:solidFill>
                <a:srgbClr val="003399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26600">
            <a:off x="585073" y="1502592"/>
            <a:ext cx="2843888" cy="327511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8294">
            <a:off x="6044593" y="1624022"/>
            <a:ext cx="2357322" cy="322728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151" y="1238683"/>
            <a:ext cx="2520280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585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7000">
        <p14:doors dir="vert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19794" y="0"/>
            <a:ext cx="9144000" cy="6858000"/>
          </a:xfrm>
          <a:noFill/>
        </p:spPr>
      </p:pic>
      <p:sp>
        <p:nvSpPr>
          <p:cNvPr id="7" name="TextBox 9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1236534" y="548680"/>
            <a:ext cx="648072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 smtClean="0">
                <a:solidFill>
                  <a:srgbClr val="003399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Встречаем зиму</a:t>
            </a:r>
            <a:r>
              <a:rPr lang="ru-RU" sz="2800" dirty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/>
            </a:r>
            <a:br>
              <a:rPr lang="ru-RU" sz="2800" dirty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</a:br>
            <a:r>
              <a:rPr lang="ru-RU" sz="2000" dirty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   </a:t>
            </a:r>
            <a:r>
              <a:rPr lang="ru-RU" sz="2000" dirty="0" smtClean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 </a:t>
            </a:r>
            <a:r>
              <a:rPr lang="ru-RU" sz="1400" dirty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/>
            </a:r>
            <a:br>
              <a:rPr lang="ru-RU" sz="1400" dirty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</a:br>
            <a:r>
              <a:rPr lang="ru-RU" sz="3200" dirty="0"/>
              <a:t/>
            </a:r>
            <a:br>
              <a:rPr lang="ru-RU" sz="3200" dirty="0"/>
            </a:br>
            <a:endParaRPr lang="ru-RU" sz="2800" dirty="0">
              <a:solidFill>
                <a:srgbClr val="003399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8561">
            <a:off x="972025" y="1189803"/>
            <a:ext cx="2572316" cy="27693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8354" y="1189606"/>
            <a:ext cx="2563451" cy="254234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4588">
            <a:off x="6364378" y="1426995"/>
            <a:ext cx="2378161" cy="25975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3944409"/>
            <a:ext cx="2650889" cy="236491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6160" y="3944409"/>
            <a:ext cx="2412104" cy="2364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777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7000">
        <p14:prism isInverted="1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-444141" y="188641"/>
            <a:ext cx="10164563" cy="1224136"/>
          </a:xfrm>
        </p:spPr>
        <p:txBody>
          <a:bodyPr/>
          <a:lstStyle/>
          <a:p>
            <a:pPr eaLnBrk="1" hangingPunct="1"/>
            <a:r>
              <a:rPr lang="ru-RU" sz="3600" b="1" dirty="0" smtClean="0">
                <a:solidFill>
                  <a:srgbClr val="C00000"/>
                </a:solidFill>
                <a:latin typeface="Microsoft Sans Serif" panose="020B0604020202020204" pitchFamily="34" charset="0"/>
                <a:ea typeface="Microsoft Himalaya" pitchFamily="2" charset="0"/>
                <a:cs typeface="Microsoft Himalaya" pitchFamily="2" charset="0"/>
              </a:rPr>
              <a:t>«Наши ручки не знают скуки»</a:t>
            </a:r>
          </a:p>
        </p:txBody>
      </p:sp>
      <p:sp>
        <p:nvSpPr>
          <p:cNvPr id="27651" name="Прямоугольник 4"/>
          <p:cNvSpPr>
            <a:spLocks noChangeArrowheads="1"/>
          </p:cNvSpPr>
          <p:nvPr/>
        </p:nvSpPr>
        <p:spPr bwMode="auto">
          <a:xfrm>
            <a:off x="1214437" y="733426"/>
            <a:ext cx="678656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>
              <a:latin typeface="Calibri" pitchFamily="34" charset="0"/>
            </a:endParaRPr>
          </a:p>
          <a:p>
            <a:endParaRPr lang="ru-RU" sz="1400">
              <a:latin typeface="Calibri" pitchFamily="34" charset="0"/>
            </a:endParaRPr>
          </a:p>
          <a:p>
            <a:endParaRPr lang="ru-RU" sz="1400">
              <a:latin typeface="Calibri" pitchFamily="34" charset="0"/>
            </a:endParaRPr>
          </a:p>
          <a:p>
            <a:r>
              <a:rPr lang="ru-RU" sz="1400">
                <a:latin typeface="Calibri" pitchFamily="34" charset="0"/>
              </a:rPr>
              <a:t>                                                                       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78215">
            <a:off x="1228033" y="1204915"/>
            <a:ext cx="2781499" cy="345369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9253">
            <a:off x="5050997" y="1259229"/>
            <a:ext cx="2884376" cy="334506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4077072"/>
            <a:ext cx="2880320" cy="300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31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7000">
        <p14:prism isInverted="1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5602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-83830"/>
            <a:ext cx="9144000" cy="6883733"/>
          </a:xfrm>
        </p:spPr>
      </p:pic>
      <p:sp>
        <p:nvSpPr>
          <p:cNvPr id="25603" name="Прямоугольник 5"/>
          <p:cNvSpPr>
            <a:spLocks noChangeArrowheads="1"/>
          </p:cNvSpPr>
          <p:nvPr/>
        </p:nvSpPr>
        <p:spPr bwMode="auto">
          <a:xfrm>
            <a:off x="1359322" y="476672"/>
            <a:ext cx="619268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endParaRPr lang="ru-RU" sz="5400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algn="r"/>
            <a:endParaRPr lang="ru-RU" sz="5400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algn="r"/>
            <a:endParaRPr lang="ru-RU" sz="5400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algn="r"/>
            <a:endParaRPr lang="ru-RU" sz="5400" dirty="0">
              <a:solidFill>
                <a:srgbClr val="002060"/>
              </a:solidFill>
              <a:latin typeface="Monotype Corsiva" pitchFamily="66" charset="0"/>
            </a:endParaRPr>
          </a:p>
          <a:p>
            <a:pPr algn="r"/>
            <a:endParaRPr lang="ru-RU" sz="3600" dirty="0" smtClean="0">
              <a:solidFill>
                <a:srgbClr val="000099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25604" name="Прямоугольник 5"/>
          <p:cNvSpPr>
            <a:spLocks noChangeArrowheads="1"/>
          </p:cNvSpPr>
          <p:nvPr/>
        </p:nvSpPr>
        <p:spPr bwMode="auto">
          <a:xfrm>
            <a:off x="3132138" y="981076"/>
            <a:ext cx="511175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dirty="0" smtClean="0"/>
              <a:t> </a:t>
            </a:r>
            <a:endParaRPr lang="ru-RU" sz="1600" dirty="0"/>
          </a:p>
        </p:txBody>
      </p:sp>
      <p:sp>
        <p:nvSpPr>
          <p:cNvPr id="25606" name="Прямоугольник 5"/>
          <p:cNvSpPr>
            <a:spLocks noChangeArrowheads="1"/>
          </p:cNvSpPr>
          <p:nvPr/>
        </p:nvSpPr>
        <p:spPr bwMode="auto">
          <a:xfrm>
            <a:off x="1116014" y="2781301"/>
            <a:ext cx="352742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dirty="0" smtClean="0"/>
              <a:t> .</a:t>
            </a:r>
            <a:endParaRPr lang="ru-RU" sz="16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563888" y="1750249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smtClean="0"/>
              <a:t>«</a:t>
            </a:r>
            <a:r>
              <a:rPr lang="ru-RU" b="1" dirty="0" smtClean="0"/>
              <a:t>Воспитание нравственных качеств  у дошкольников посредством русских народных сказок»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476672"/>
            <a:ext cx="62838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3600" b="1" dirty="0">
                <a:solidFill>
                  <a:srgbClr val="C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Методическая копилка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11222" y="1488639"/>
            <a:ext cx="287972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sz="1400" dirty="0" smtClean="0">
                <a:solidFill>
                  <a:srgbClr val="C00000"/>
                </a:solidFill>
                <a:latin typeface="Constantia" pitchFamily="18" charset="0"/>
                <a:cs typeface="Cordia New" pitchFamily="34" charset="-34"/>
              </a:rPr>
              <a:t>ТЕМА МОЕГО  САМООБРАЗОВАНИЯ</a:t>
            </a:r>
            <a:r>
              <a:rPr lang="en-US" sz="1200" dirty="0" smtClean="0">
                <a:solidFill>
                  <a:srgbClr val="C00000"/>
                </a:solidFill>
                <a:cs typeface="Cordia New" pitchFamily="34" charset="-34"/>
              </a:rPr>
              <a:t>: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98854" y="2636912"/>
            <a:ext cx="728917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Цел</a:t>
            </a:r>
            <a:r>
              <a:rPr lang="ru-RU" sz="1600" dirty="0"/>
              <a:t>и</a:t>
            </a:r>
            <a:r>
              <a:rPr lang="ru-RU" sz="1600" dirty="0" smtClean="0"/>
              <a:t> </a:t>
            </a:r>
            <a:r>
              <a:rPr lang="en-US" sz="1600" dirty="0"/>
              <a:t>:</a:t>
            </a:r>
          </a:p>
          <a:p>
            <a:pPr marL="342900" indent="-342900">
              <a:buAutoNum type="arabicPeriod"/>
            </a:pPr>
            <a:r>
              <a:rPr lang="ru-RU" sz="1600" dirty="0" smtClean="0"/>
              <a:t>Изучения влияния русских народных сказок на развитие нравственных качеств детей дошкольного возраста.</a:t>
            </a:r>
          </a:p>
          <a:p>
            <a:r>
              <a:rPr lang="ru-RU" sz="1600" dirty="0" smtClean="0"/>
              <a:t>2</a:t>
            </a:r>
            <a:r>
              <a:rPr lang="ru-RU" sz="1600" dirty="0"/>
              <a:t>. Выявить особенности развития речи на основе сказки;</a:t>
            </a:r>
          </a:p>
          <a:p>
            <a:r>
              <a:rPr lang="en-US" sz="1600" dirty="0"/>
              <a:t>          </a:t>
            </a:r>
            <a:r>
              <a:rPr lang="ru-RU" sz="1600" dirty="0"/>
              <a:t>3. Разработать и апробировать систему занятий с использованием русской народной сказки в развитии речи младшего дошкольного возраста.</a:t>
            </a:r>
          </a:p>
          <a:p>
            <a:r>
              <a:rPr lang="ru-RU" sz="1600" dirty="0"/>
              <a:t>Задачи: </a:t>
            </a:r>
          </a:p>
          <a:p>
            <a:r>
              <a:rPr lang="ru-RU" sz="1600" dirty="0" smtClean="0"/>
              <a:t>1.Изучить и проанализировать научную литературу по проблеме использования русских народных сказок в формировании нравственных качеств у дошкольников;</a:t>
            </a:r>
          </a:p>
          <a:p>
            <a:r>
              <a:rPr lang="ru-RU" sz="1600" dirty="0" smtClean="0"/>
              <a:t>-выявить особенности нравственного воспитания в дошкольном возрасте;</a:t>
            </a:r>
          </a:p>
          <a:p>
            <a:r>
              <a:rPr lang="ru-RU" sz="1600" dirty="0" smtClean="0"/>
              <a:t>-создать необходимые условия для знакомства детей с русскими народными сказками.</a:t>
            </a:r>
          </a:p>
          <a:p>
            <a:r>
              <a:rPr lang="ru-RU" sz="1600" dirty="0" smtClean="0"/>
              <a:t>3.Развивать </a:t>
            </a:r>
            <a:r>
              <a:rPr lang="ru-RU" sz="1600" dirty="0"/>
              <a:t>воображение, фантазию и логическое мышление</a:t>
            </a:r>
            <a:r>
              <a:rPr lang="ru-RU" dirty="0"/>
              <a:t>;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906" y="52866"/>
            <a:ext cx="1872208" cy="15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9393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7000">
        <p14:doors dir="vert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16388" name="Rectangle 1"/>
          <p:cNvSpPr>
            <a:spLocks noChangeArrowheads="1"/>
          </p:cNvSpPr>
          <p:nvPr/>
        </p:nvSpPr>
        <p:spPr bwMode="auto">
          <a:xfrm>
            <a:off x="1214437" y="4792277"/>
            <a:ext cx="678656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altLang="zh-CN" sz="1200">
                <a:solidFill>
                  <a:srgbClr val="000099"/>
                </a:solidFill>
                <a:latin typeface="Liberation Serif"/>
              </a:rPr>
              <a:t>      </a:t>
            </a:r>
            <a:endParaRPr lang="ru-RU" altLang="zh-CN" sz="1200">
              <a:latin typeface="Calibri" pitchFamily="34" charset="0"/>
            </a:endParaRPr>
          </a:p>
        </p:txBody>
      </p:sp>
      <p:sp>
        <p:nvSpPr>
          <p:cNvPr id="7" name="TextBox 9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1367358" y="332656"/>
            <a:ext cx="6445002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endParaRPr lang="ru-RU" sz="2800" dirty="0">
              <a:solidFill>
                <a:srgbClr val="003399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09314">
            <a:off x="1324971" y="220457"/>
            <a:ext cx="2857747" cy="323938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9992">
            <a:off x="4838282" y="412786"/>
            <a:ext cx="2787056" cy="313746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75340">
            <a:off x="4524238" y="3643608"/>
            <a:ext cx="2744917" cy="28597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32181">
            <a:off x="1554562" y="3741151"/>
            <a:ext cx="2776178" cy="266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659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7000">
        <p14:doors dir="vert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-891480"/>
            <a:ext cx="9144000" cy="6858000"/>
          </a:xfrm>
          <a:noFill/>
        </p:spPr>
      </p:pic>
      <p:sp>
        <p:nvSpPr>
          <p:cNvPr id="16388" name="Rectangle 1"/>
          <p:cNvSpPr>
            <a:spLocks noChangeArrowheads="1"/>
          </p:cNvSpPr>
          <p:nvPr/>
        </p:nvSpPr>
        <p:spPr bwMode="auto">
          <a:xfrm>
            <a:off x="1214437" y="4792277"/>
            <a:ext cx="678656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altLang="zh-CN" sz="1200">
                <a:solidFill>
                  <a:srgbClr val="000099"/>
                </a:solidFill>
                <a:latin typeface="Liberation Serif"/>
              </a:rPr>
              <a:t>      </a:t>
            </a:r>
            <a:endParaRPr lang="ru-RU" altLang="zh-CN" sz="1200">
              <a:latin typeface="Calibri" pitchFamily="34" charset="0"/>
            </a:endParaRPr>
          </a:p>
        </p:txBody>
      </p:sp>
      <p:sp>
        <p:nvSpPr>
          <p:cNvPr id="7" name="TextBox 9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1214437" y="597506"/>
            <a:ext cx="6453907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dirty="0" smtClean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     </a:t>
            </a:r>
            <a:r>
              <a:rPr lang="ru-RU" sz="1400" dirty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/>
            </a:r>
            <a:br>
              <a:rPr lang="ru-RU" sz="1400" dirty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</a:br>
            <a:r>
              <a:rPr lang="ru-RU" sz="3200" dirty="0"/>
              <a:t/>
            </a:r>
            <a:br>
              <a:rPr lang="ru-RU" sz="3200" dirty="0"/>
            </a:br>
            <a:endParaRPr lang="ru-RU" sz="2800" dirty="0">
              <a:solidFill>
                <a:srgbClr val="003399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46249">
            <a:off x="1397043" y="-419061"/>
            <a:ext cx="3044040" cy="337500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9194">
            <a:off x="5061877" y="-383262"/>
            <a:ext cx="2726048" cy="328497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3113">
            <a:off x="4865708" y="2807685"/>
            <a:ext cx="2702819" cy="27575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8038">
            <a:off x="1953759" y="2915187"/>
            <a:ext cx="2824132" cy="2779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918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7000">
        <p14:prism isInverted="1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6626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270284" y="-72008"/>
            <a:ext cx="9540552" cy="6930008"/>
          </a:xfrm>
        </p:spPr>
      </p:pic>
      <p:sp>
        <p:nvSpPr>
          <p:cNvPr id="26627" name="Rectangle 6"/>
          <p:cNvSpPr>
            <a:spLocks noChangeArrowheads="1"/>
          </p:cNvSpPr>
          <p:nvPr/>
        </p:nvSpPr>
        <p:spPr bwMode="auto">
          <a:xfrm>
            <a:off x="-302053" y="476672"/>
            <a:ext cx="712879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/>
            <a:r>
              <a:rPr lang="ru-RU" sz="3600" b="1" dirty="0">
                <a:solidFill>
                  <a:srgbClr val="000099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Отзывы   </a:t>
            </a:r>
            <a:r>
              <a:rPr lang="ru-RU" sz="3600" b="1" dirty="0" smtClean="0">
                <a:solidFill>
                  <a:srgbClr val="000099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родителей</a:t>
            </a:r>
            <a:endParaRPr lang="ru-RU" sz="2800" dirty="0">
              <a:solidFill>
                <a:srgbClr val="99000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7517" y="1579188"/>
            <a:ext cx="1835049" cy="259200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2243" y="1988840"/>
            <a:ext cx="1924670" cy="271043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95213" y="2453534"/>
            <a:ext cx="1856757" cy="257525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41180" y="2996952"/>
            <a:ext cx="1983980" cy="282978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029" y="20485"/>
            <a:ext cx="2190282" cy="1558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0213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7000">
        <p14:doors dir="vert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6627" name="Rectangle 6"/>
          <p:cNvSpPr>
            <a:spLocks noChangeArrowheads="1"/>
          </p:cNvSpPr>
          <p:nvPr/>
        </p:nvSpPr>
        <p:spPr bwMode="auto">
          <a:xfrm>
            <a:off x="1403351" y="2789663"/>
            <a:ext cx="62642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ru-RU" sz="2800" dirty="0">
              <a:solidFill>
                <a:srgbClr val="990000"/>
              </a:solidFill>
            </a:endParaRPr>
          </a:p>
          <a:p>
            <a:pPr algn="ctr"/>
            <a:r>
              <a:rPr lang="ru-RU" dirty="0"/>
              <a:t>   </a:t>
            </a:r>
            <a:r>
              <a:rPr lang="ru-RU" sz="2000" dirty="0" smtClean="0"/>
              <a:t> </a:t>
            </a:r>
            <a:endParaRPr lang="ru-RU" dirty="0"/>
          </a:p>
        </p:txBody>
      </p:sp>
      <p:pic>
        <p:nvPicPr>
          <p:cNvPr id="26626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Прямоугольник 1"/>
          <p:cNvSpPr/>
          <p:nvPr/>
        </p:nvSpPr>
        <p:spPr>
          <a:xfrm>
            <a:off x="2655260" y="199859"/>
            <a:ext cx="31726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5400" b="1" dirty="0">
                <a:solidFill>
                  <a:srgbClr val="001C74"/>
                </a:solidFill>
                <a:latin typeface="Monotype Corsiva" panose="03010101010201010101" pitchFamily="66" charset="0"/>
              </a:rPr>
              <a:t>Фотоархив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5434"/>
            <a:ext cx="1696692" cy="1229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7674" y="1135116"/>
            <a:ext cx="2448569" cy="24818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0565" y="1035040"/>
            <a:ext cx="2633620" cy="25670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54029" y="3779454"/>
            <a:ext cx="2520577" cy="23892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02691" y="3709364"/>
            <a:ext cx="2625462" cy="2566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56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7000">
        <p14:prism isInverted="1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6627" name="Rectangle 6"/>
          <p:cNvSpPr>
            <a:spLocks noChangeArrowheads="1"/>
          </p:cNvSpPr>
          <p:nvPr/>
        </p:nvSpPr>
        <p:spPr bwMode="auto">
          <a:xfrm>
            <a:off x="1403351" y="2789663"/>
            <a:ext cx="62642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ru-RU" sz="2800" dirty="0">
              <a:solidFill>
                <a:srgbClr val="990000"/>
              </a:solidFill>
            </a:endParaRPr>
          </a:p>
          <a:p>
            <a:pPr algn="ctr"/>
            <a:r>
              <a:rPr lang="ru-RU" dirty="0"/>
              <a:t>   </a:t>
            </a:r>
            <a:r>
              <a:rPr lang="ru-RU" sz="2000" dirty="0" smtClean="0"/>
              <a:t> </a:t>
            </a:r>
            <a:endParaRPr lang="ru-RU" dirty="0"/>
          </a:p>
        </p:txBody>
      </p:sp>
      <p:pic>
        <p:nvPicPr>
          <p:cNvPr id="26626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351" y="709244"/>
            <a:ext cx="2651732" cy="264774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283" y="709245"/>
            <a:ext cx="2862089" cy="252565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351" y="3501008"/>
            <a:ext cx="2736601" cy="25202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283" y="3360332"/>
            <a:ext cx="2889252" cy="2966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417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7000">
        <p14:prism isInverted="1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4338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3615" y="-181872"/>
            <a:ext cx="9097427" cy="68233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339" name="Прямоугольник 4"/>
          <p:cNvSpPr>
            <a:spLocks noChangeArrowheads="1"/>
          </p:cNvSpPr>
          <p:nvPr/>
        </p:nvSpPr>
        <p:spPr bwMode="auto">
          <a:xfrm>
            <a:off x="1907704" y="468295"/>
            <a:ext cx="542925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Общие сведения</a:t>
            </a:r>
          </a:p>
        </p:txBody>
      </p:sp>
      <p:sp>
        <p:nvSpPr>
          <p:cNvPr id="14340" name="Прямоугольник 5"/>
          <p:cNvSpPr>
            <a:spLocks noChangeArrowheads="1"/>
          </p:cNvSpPr>
          <p:nvPr/>
        </p:nvSpPr>
        <p:spPr bwMode="auto">
          <a:xfrm>
            <a:off x="4211960" y="1229263"/>
            <a:ext cx="3594514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u="sng" dirty="0" smtClean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Гусейнова  </a:t>
            </a:r>
            <a:r>
              <a:rPr lang="ru-RU" sz="1400" b="1" u="sng" dirty="0" err="1" smtClean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Ханипат</a:t>
            </a:r>
            <a:endParaRPr lang="ru-RU" sz="1400" b="1" u="sng" dirty="0" smtClean="0">
              <a:solidFill>
                <a:srgbClr val="990000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ctr"/>
            <a:r>
              <a:rPr lang="ru-RU" sz="1400" b="1" u="sng" dirty="0" smtClean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</a:t>
            </a:r>
            <a:r>
              <a:rPr lang="ru-RU" sz="1400" b="1" u="sng" dirty="0" err="1" smtClean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Магомедрасуловна</a:t>
            </a:r>
            <a:endParaRPr lang="ru-RU" sz="1400" b="1" u="sng" dirty="0" smtClean="0">
              <a:solidFill>
                <a:srgbClr val="990000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ctr"/>
            <a:endParaRPr lang="ru-RU" sz="1400" b="1" u="sng" dirty="0">
              <a:solidFill>
                <a:srgbClr val="990000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ctr"/>
            <a:r>
              <a:rPr lang="ru-RU" sz="1400" b="1" u="sng" dirty="0" smtClean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Дата рождения </a:t>
            </a:r>
            <a:r>
              <a:rPr lang="en-US" sz="1400" b="1" u="sng" dirty="0" smtClean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:</a:t>
            </a:r>
            <a:r>
              <a:rPr lang="ru-RU" sz="1400" b="1" u="sng" dirty="0" smtClean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25.05.1976 г</a:t>
            </a:r>
          </a:p>
          <a:p>
            <a:pPr algn="ctr"/>
            <a:endParaRPr lang="ru-RU" sz="1400" b="1" u="sng" dirty="0">
              <a:solidFill>
                <a:srgbClr val="990000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ctr"/>
            <a:r>
              <a:rPr lang="ru-RU" sz="1400" b="1" u="sng" dirty="0" smtClean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Профессиональное образование </a:t>
            </a:r>
            <a:r>
              <a:rPr lang="en-US" sz="1400" b="1" u="sng" dirty="0" smtClean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:</a:t>
            </a:r>
            <a:r>
              <a:rPr lang="ru-RU" sz="1400" b="1" u="sng" dirty="0" smtClean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педагог</a:t>
            </a:r>
          </a:p>
          <a:p>
            <a:pPr algn="ctr"/>
            <a:endParaRPr lang="ru-RU" sz="1400" b="1" u="sng" dirty="0" smtClean="0">
              <a:solidFill>
                <a:srgbClr val="990000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ctr"/>
            <a:r>
              <a:rPr lang="ru-RU" sz="1400" b="1" u="sng" dirty="0" smtClean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Диплом о неполном высшем</a:t>
            </a:r>
            <a:r>
              <a:rPr lang="ru-RU" sz="1400" b="1" u="sng" dirty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</a:t>
            </a:r>
            <a:r>
              <a:rPr lang="ru-RU" sz="1400" b="1" u="sng" dirty="0" smtClean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образовании</a:t>
            </a:r>
            <a:r>
              <a:rPr lang="en-US" sz="1400" b="1" u="sng" dirty="0" smtClean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:</a:t>
            </a:r>
            <a:r>
              <a:rPr lang="ru-RU" sz="1400" b="1" u="sng" dirty="0" smtClean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БПК имени Расула Гамзатова</a:t>
            </a:r>
          </a:p>
          <a:p>
            <a:pPr algn="ctr"/>
            <a:r>
              <a:rPr lang="ru-RU" sz="1400" b="1" u="sng" dirty="0" smtClean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дата выдачи 01 июня 2000 года</a:t>
            </a:r>
          </a:p>
          <a:p>
            <a:pPr algn="ctr"/>
            <a:endParaRPr lang="ru-RU" sz="1400" b="1" u="sng" dirty="0" smtClean="0">
              <a:solidFill>
                <a:srgbClr val="990000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ctr"/>
            <a:r>
              <a:rPr lang="ru-RU" sz="1400" b="1" u="sng" dirty="0" smtClean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Диплом  о  высшем образовании</a:t>
            </a:r>
            <a:r>
              <a:rPr lang="en-US" sz="1400" b="1" u="sng" dirty="0" smtClean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:</a:t>
            </a:r>
            <a:r>
              <a:rPr lang="ru-RU" sz="1400" b="1" u="sng" dirty="0" smtClean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ДГПУ</a:t>
            </a:r>
          </a:p>
          <a:p>
            <a:pPr algn="ctr"/>
            <a:endParaRPr lang="ru-RU" sz="1400" b="1" u="sng" dirty="0" smtClean="0">
              <a:solidFill>
                <a:srgbClr val="990000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ctr"/>
            <a:r>
              <a:rPr lang="ru-RU" sz="1400" b="1" u="sng" dirty="0" smtClean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ДАТА ВЫДАЧИ :01. ИЮНЯ 2006 года</a:t>
            </a:r>
          </a:p>
          <a:p>
            <a:pPr algn="ctr"/>
            <a:endParaRPr lang="ru-RU" sz="1400" b="1" u="sng" dirty="0" smtClean="0">
              <a:solidFill>
                <a:srgbClr val="990000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ctr"/>
            <a:r>
              <a:rPr lang="ru-RU" sz="1400" b="1" u="sng" dirty="0" smtClean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Общий </a:t>
            </a:r>
            <a:r>
              <a:rPr lang="ru-RU" sz="1400" b="1" u="sng" dirty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стаж </a:t>
            </a:r>
            <a:r>
              <a:rPr lang="ru-RU" sz="1400" b="1" u="sng" dirty="0" smtClean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работы – 19 лет</a:t>
            </a:r>
          </a:p>
          <a:p>
            <a:pPr algn="ctr"/>
            <a:endParaRPr lang="ru-RU" sz="1400" b="1" u="sng" dirty="0" smtClean="0">
              <a:solidFill>
                <a:srgbClr val="990000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ctr"/>
            <a:r>
              <a:rPr lang="ru-RU" sz="1400" b="1" u="sng" dirty="0" smtClean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Педагогический стаж - 19 лет</a:t>
            </a:r>
            <a:r>
              <a:rPr lang="ru-RU" sz="1400" b="1" u="sng" dirty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/>
            </a:r>
            <a:br>
              <a:rPr lang="ru-RU" sz="1400" b="1" u="sng" dirty="0">
                <a:solidFill>
                  <a:srgbClr val="99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</a:br>
            <a:endParaRPr lang="ru-RU" sz="1400" b="1" u="sng" dirty="0">
              <a:solidFill>
                <a:srgbClr val="990000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Monotype Corsiva" pitchFamily="66" charset="0"/>
              </a:rPr>
              <a:t>  </a:t>
            </a:r>
            <a:endParaRPr lang="ru-RU" sz="14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763" y="1114626"/>
            <a:ext cx="3126197" cy="47626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7000">
        <p14:doors dir="vert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-285351" y="51174"/>
            <a:ext cx="8286351" cy="1554472"/>
          </a:xfrm>
        </p:spPr>
        <p:txBody>
          <a:bodyPr/>
          <a:lstStyle/>
          <a:p>
            <a:pPr eaLnBrk="1" hangingPunct="1"/>
            <a:r>
              <a:rPr lang="ru-RU" sz="3600" b="1" dirty="0">
                <a:solidFill>
                  <a:srgbClr val="C00000"/>
                </a:solidFill>
                <a:latin typeface="Microsoft Sans Serif" panose="020B0604020202020204" pitchFamily="34" charset="0"/>
                <a:ea typeface="Microsoft Himalaya" pitchFamily="2" charset="0"/>
                <a:cs typeface="Microsoft Himalaya" pitchFamily="2" charset="0"/>
              </a:rPr>
              <a:t>Работа с </a:t>
            </a:r>
            <a:r>
              <a:rPr lang="ru-RU" sz="3600" b="1" dirty="0" smtClean="0">
                <a:solidFill>
                  <a:srgbClr val="C00000"/>
                </a:solidFill>
                <a:latin typeface="Microsoft Sans Serif" panose="020B0604020202020204" pitchFamily="34" charset="0"/>
                <a:ea typeface="Microsoft Himalaya" pitchFamily="2" charset="0"/>
                <a:cs typeface="Microsoft Himalaya" pitchFamily="2" charset="0"/>
              </a:rPr>
              <a:t>родителями</a:t>
            </a:r>
            <a:r>
              <a:rPr lang="ru-RU" b="1" dirty="0" smtClean="0">
                <a:solidFill>
                  <a:srgbClr val="C00000"/>
                </a:solidFill>
                <a:latin typeface="Microsoft Sans Serif" panose="020B0604020202020204" pitchFamily="34" charset="0"/>
                <a:ea typeface="Microsoft Himalaya" pitchFamily="2" charset="0"/>
                <a:cs typeface="Microsoft Himalaya" pitchFamily="2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Microsoft Sans Serif" panose="020B0604020202020204" pitchFamily="34" charset="0"/>
                <a:ea typeface="Microsoft Himalaya" pitchFamily="2" charset="0"/>
                <a:cs typeface="Microsoft Himalaya" pitchFamily="2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Microsoft Sans Serif" panose="020B0604020202020204" pitchFamily="34" charset="0"/>
                <a:ea typeface="Microsoft Himalaya" pitchFamily="2" charset="0"/>
                <a:cs typeface="Microsoft Himalaya" pitchFamily="2" charset="0"/>
              </a:rPr>
              <a:t>Конкурс рисунков</a:t>
            </a:r>
            <a:r>
              <a:rPr lang="en-US" sz="2800" b="1" dirty="0" smtClean="0">
                <a:solidFill>
                  <a:srgbClr val="C00000"/>
                </a:solidFill>
                <a:latin typeface="Microsoft Sans Serif" panose="020B0604020202020204" pitchFamily="34" charset="0"/>
                <a:ea typeface="Microsoft Himalaya" pitchFamily="2" charset="0"/>
                <a:cs typeface="Microsoft Himalaya" pitchFamily="2" charset="0"/>
              </a:rPr>
              <a:t>:</a:t>
            </a:r>
            <a:r>
              <a:rPr lang="ru-RU" sz="2800" b="1" dirty="0" smtClean="0">
                <a:solidFill>
                  <a:srgbClr val="C00000"/>
                </a:solidFill>
                <a:latin typeface="Microsoft Sans Serif" panose="020B0604020202020204" pitchFamily="34" charset="0"/>
                <a:ea typeface="Microsoft Himalaya" pitchFamily="2" charset="0"/>
                <a:cs typeface="Microsoft Himalaya" pitchFamily="2" charset="0"/>
              </a:rPr>
              <a:t>  К 100-летию ДАССР</a:t>
            </a:r>
          </a:p>
        </p:txBody>
      </p:sp>
      <p:sp>
        <p:nvSpPr>
          <p:cNvPr id="27651" name="Прямоугольник 4"/>
          <p:cNvSpPr>
            <a:spLocks noChangeArrowheads="1"/>
          </p:cNvSpPr>
          <p:nvPr/>
        </p:nvSpPr>
        <p:spPr bwMode="auto">
          <a:xfrm>
            <a:off x="1214437" y="733426"/>
            <a:ext cx="678656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>
              <a:latin typeface="Calibri" pitchFamily="34" charset="0"/>
            </a:endParaRPr>
          </a:p>
          <a:p>
            <a:endParaRPr lang="ru-RU" sz="1400">
              <a:latin typeface="Calibri" pitchFamily="34" charset="0"/>
            </a:endParaRPr>
          </a:p>
          <a:p>
            <a:endParaRPr lang="ru-RU" sz="1400">
              <a:latin typeface="Calibri" pitchFamily="34" charset="0"/>
            </a:endParaRPr>
          </a:p>
          <a:p>
            <a:r>
              <a:rPr lang="ru-RU" sz="1400">
                <a:latin typeface="Calibri" pitchFamily="34" charset="0"/>
              </a:rPr>
              <a:t>                                                                       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5" y="85352"/>
            <a:ext cx="1474811" cy="1296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0319">
            <a:off x="1303175" y="1648597"/>
            <a:ext cx="2880320" cy="264339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6056">
            <a:off x="4904574" y="1680792"/>
            <a:ext cx="2960968" cy="244431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4231822"/>
            <a:ext cx="3384376" cy="2291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265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7000">
        <p14:doors dir="vert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-324544" y="-484856"/>
            <a:ext cx="10164563" cy="1695335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C00000"/>
                </a:solidFill>
                <a:latin typeface="Microsoft Sans Serif" panose="020B0604020202020204" pitchFamily="34" charset="0"/>
                <a:ea typeface="Microsoft Himalaya" pitchFamily="2" charset="0"/>
                <a:cs typeface="Microsoft Himalaya" pitchFamily="2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Microsoft Sans Serif" panose="020B0604020202020204" pitchFamily="34" charset="0"/>
                <a:ea typeface="Microsoft Himalaya" pitchFamily="2" charset="0"/>
                <a:cs typeface="Microsoft Himalaya" pitchFamily="2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Microsoft Sans Serif" panose="020B0604020202020204" pitchFamily="34" charset="0"/>
                <a:ea typeface="Microsoft Himalaya" pitchFamily="2" charset="0"/>
                <a:cs typeface="Microsoft Himalaya" pitchFamily="2" charset="0"/>
              </a:rPr>
              <a:t>Конкурс поделок </a:t>
            </a:r>
            <a:r>
              <a:rPr lang="en-US" sz="2000" b="1" dirty="0" smtClean="0">
                <a:solidFill>
                  <a:srgbClr val="C00000"/>
                </a:solidFill>
                <a:latin typeface="Microsoft Himalaya" pitchFamily="2" charset="0"/>
                <a:ea typeface="Microsoft Himalaya" pitchFamily="2" charset="0"/>
                <a:cs typeface="Microsoft Himalaya" pitchFamily="2" charset="0"/>
              </a:rPr>
              <a:t>:</a:t>
            </a:r>
            <a:r>
              <a:rPr lang="ru-RU" sz="2000" b="1" dirty="0" smtClean="0">
                <a:solidFill>
                  <a:srgbClr val="C00000"/>
                </a:solidFill>
                <a:latin typeface="Microsoft Sans Serif" panose="020B0604020202020204" pitchFamily="34" charset="0"/>
                <a:ea typeface="Microsoft Himalaya" pitchFamily="2" charset="0"/>
                <a:cs typeface="Microsoft Himalaya" pitchFamily="2" charset="0"/>
              </a:rPr>
              <a:t>Мастерская деда мороза</a:t>
            </a:r>
          </a:p>
        </p:txBody>
      </p:sp>
      <p:sp>
        <p:nvSpPr>
          <p:cNvPr id="27651" name="Прямоугольник 4"/>
          <p:cNvSpPr>
            <a:spLocks noChangeArrowheads="1"/>
          </p:cNvSpPr>
          <p:nvPr/>
        </p:nvSpPr>
        <p:spPr bwMode="auto">
          <a:xfrm>
            <a:off x="1214437" y="733426"/>
            <a:ext cx="678656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>
              <a:latin typeface="Calibri" pitchFamily="34" charset="0"/>
            </a:endParaRPr>
          </a:p>
          <a:p>
            <a:endParaRPr lang="ru-RU" sz="1400">
              <a:latin typeface="Calibri" pitchFamily="34" charset="0"/>
            </a:endParaRPr>
          </a:p>
          <a:p>
            <a:endParaRPr lang="ru-RU" sz="1400">
              <a:latin typeface="Calibri" pitchFamily="34" charset="0"/>
            </a:endParaRPr>
          </a:p>
          <a:p>
            <a:r>
              <a:rPr lang="ru-RU" sz="1400">
                <a:latin typeface="Calibri" pitchFamily="34" charset="0"/>
              </a:rPr>
              <a:t>                                                                       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2411">
            <a:off x="149902" y="1060197"/>
            <a:ext cx="2592288" cy="3042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38265">
            <a:off x="2390658" y="956993"/>
            <a:ext cx="1705373" cy="2506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5406">
            <a:off x="6081631" y="1276375"/>
            <a:ext cx="1974332" cy="2479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91285">
            <a:off x="4124798" y="712252"/>
            <a:ext cx="2376264" cy="2853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30" y="3685790"/>
            <a:ext cx="3308995" cy="3415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94904">
            <a:off x="2263124" y="3558128"/>
            <a:ext cx="1871762" cy="2462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2634">
            <a:off x="4375301" y="3371205"/>
            <a:ext cx="1898908" cy="2596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25120">
            <a:off x="5736453" y="4338629"/>
            <a:ext cx="2771804" cy="2333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0678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7000">
        <p14:prism isInverted="1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-324544" y="-484856"/>
            <a:ext cx="10164563" cy="1695335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C00000"/>
                </a:solidFill>
                <a:latin typeface="Microsoft Sans Serif" panose="020B0604020202020204" pitchFamily="34" charset="0"/>
                <a:ea typeface="Microsoft Himalaya" pitchFamily="2" charset="0"/>
                <a:cs typeface="Microsoft Himalaya" pitchFamily="2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Microsoft Sans Serif" panose="020B0604020202020204" pitchFamily="34" charset="0"/>
                <a:ea typeface="Microsoft Himalaya" pitchFamily="2" charset="0"/>
                <a:cs typeface="Microsoft Himalaya" pitchFamily="2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Microsoft Sans Serif" panose="020B0604020202020204" pitchFamily="34" charset="0"/>
                <a:ea typeface="Microsoft Himalaya" pitchFamily="2" charset="0"/>
                <a:cs typeface="Microsoft Himalaya" pitchFamily="2" charset="0"/>
              </a:rPr>
              <a:t>Конкурс поделок </a:t>
            </a:r>
            <a:r>
              <a:rPr lang="en-US" sz="2000" b="1" dirty="0" smtClean="0">
                <a:solidFill>
                  <a:srgbClr val="C00000"/>
                </a:solidFill>
                <a:latin typeface="Microsoft Himalaya" pitchFamily="2" charset="0"/>
                <a:ea typeface="Microsoft Himalaya" pitchFamily="2" charset="0"/>
                <a:cs typeface="Microsoft Himalaya" pitchFamily="2" charset="0"/>
              </a:rPr>
              <a:t>:</a:t>
            </a:r>
            <a:r>
              <a:rPr lang="ru-RU" sz="2000" b="1" dirty="0" smtClean="0">
                <a:solidFill>
                  <a:srgbClr val="C00000"/>
                </a:solidFill>
                <a:latin typeface="Microsoft Himalaya" pitchFamily="2" charset="0"/>
                <a:ea typeface="Microsoft Himalaya" pitchFamily="2" charset="0"/>
                <a:cs typeface="Microsoft Himalaya" pitchFamily="2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Microsoft Sans Serif" panose="020B0604020202020204" pitchFamily="34" charset="0"/>
                <a:ea typeface="Microsoft Himalaya" pitchFamily="2" charset="0"/>
                <a:cs typeface="Microsoft Himalaya" pitchFamily="2" charset="0"/>
              </a:rPr>
              <a:t>Дары осени</a:t>
            </a:r>
          </a:p>
        </p:txBody>
      </p:sp>
      <p:sp>
        <p:nvSpPr>
          <p:cNvPr id="27651" name="Прямоугольник 4"/>
          <p:cNvSpPr>
            <a:spLocks noChangeArrowheads="1"/>
          </p:cNvSpPr>
          <p:nvPr/>
        </p:nvSpPr>
        <p:spPr bwMode="auto">
          <a:xfrm>
            <a:off x="1214437" y="733426"/>
            <a:ext cx="678656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>
              <a:latin typeface="Calibri" pitchFamily="34" charset="0"/>
            </a:endParaRPr>
          </a:p>
          <a:p>
            <a:endParaRPr lang="ru-RU" sz="1400">
              <a:latin typeface="Calibri" pitchFamily="34" charset="0"/>
            </a:endParaRPr>
          </a:p>
          <a:p>
            <a:endParaRPr lang="ru-RU" sz="1400">
              <a:latin typeface="Calibri" pitchFamily="34" charset="0"/>
            </a:endParaRPr>
          </a:p>
          <a:p>
            <a:r>
              <a:rPr lang="ru-RU" sz="1400">
                <a:latin typeface="Calibri" pitchFamily="34" charset="0"/>
              </a:rPr>
              <a:t>                                                                       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079733">
            <a:off x="271337" y="1638481"/>
            <a:ext cx="2592288" cy="1850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1438374">
            <a:off x="2964005" y="1377448"/>
            <a:ext cx="3058613" cy="2214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491285">
            <a:off x="6284069" y="1627337"/>
            <a:ext cx="2376264" cy="1782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469380">
            <a:off x="427197" y="4058556"/>
            <a:ext cx="2970103" cy="2026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274283">
            <a:off x="6057164" y="3638299"/>
            <a:ext cx="2771804" cy="2259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19872" y="3698488"/>
            <a:ext cx="2724710" cy="212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6950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7000">
        <p14:prism isInverted="1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1403648" y="548680"/>
            <a:ext cx="5544616" cy="1368152"/>
          </a:xfrm>
        </p:spPr>
        <p:txBody>
          <a:bodyPr/>
          <a:lstStyle/>
          <a:p>
            <a:pPr algn="l" eaLnBrk="1" hangingPunct="1"/>
            <a:r>
              <a:rPr lang="ru-RU" sz="3600" b="1" dirty="0" smtClean="0">
                <a:solidFill>
                  <a:srgbClr val="C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Развивающая среда </a:t>
            </a:r>
            <a:br>
              <a:rPr lang="ru-RU" sz="3600" b="1" dirty="0" smtClean="0">
                <a:solidFill>
                  <a:srgbClr val="C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в группе</a:t>
            </a:r>
          </a:p>
        </p:txBody>
      </p:sp>
      <p:sp>
        <p:nvSpPr>
          <p:cNvPr id="27651" name="Прямоугольник 4"/>
          <p:cNvSpPr>
            <a:spLocks noChangeArrowheads="1"/>
          </p:cNvSpPr>
          <p:nvPr/>
        </p:nvSpPr>
        <p:spPr bwMode="auto">
          <a:xfrm>
            <a:off x="1214437" y="733426"/>
            <a:ext cx="678656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>
              <a:latin typeface="Calibri" pitchFamily="34" charset="0"/>
            </a:endParaRPr>
          </a:p>
          <a:p>
            <a:endParaRPr lang="ru-RU" sz="1400">
              <a:latin typeface="Calibri" pitchFamily="34" charset="0"/>
            </a:endParaRPr>
          </a:p>
          <a:p>
            <a:endParaRPr lang="ru-RU" sz="1400">
              <a:latin typeface="Calibri" pitchFamily="34" charset="0"/>
            </a:endParaRPr>
          </a:p>
          <a:p>
            <a:r>
              <a:rPr lang="ru-RU" sz="1400">
                <a:latin typeface="Calibri" pitchFamily="34" charset="0"/>
              </a:rPr>
              <a:t>                                                                       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173" y="1719866"/>
            <a:ext cx="2952328" cy="238953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21487" y="1246102"/>
            <a:ext cx="2588241" cy="28083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92669" y="3937187"/>
            <a:ext cx="2429336" cy="29523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15648" y="3729239"/>
            <a:ext cx="2199916" cy="2960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416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7000">
        <p14:doors dir="vert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27782" y="0"/>
            <a:ext cx="9395520" cy="6858000"/>
          </a:xfrm>
        </p:spPr>
      </p:pic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3888432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C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</a:t>
            </a:r>
          </a:p>
        </p:txBody>
      </p:sp>
      <p:sp>
        <p:nvSpPr>
          <p:cNvPr id="27651" name="Прямоугольник 4"/>
          <p:cNvSpPr>
            <a:spLocks noChangeArrowheads="1"/>
          </p:cNvSpPr>
          <p:nvPr/>
        </p:nvSpPr>
        <p:spPr bwMode="auto">
          <a:xfrm>
            <a:off x="1214437" y="733426"/>
            <a:ext cx="678656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>
              <a:latin typeface="Calibri" pitchFamily="34" charset="0"/>
            </a:endParaRPr>
          </a:p>
          <a:p>
            <a:endParaRPr lang="ru-RU" sz="1400">
              <a:latin typeface="Calibri" pitchFamily="34" charset="0"/>
            </a:endParaRPr>
          </a:p>
          <a:p>
            <a:endParaRPr lang="ru-RU" sz="1400">
              <a:latin typeface="Calibri" pitchFamily="34" charset="0"/>
            </a:endParaRPr>
          </a:p>
          <a:p>
            <a:r>
              <a:rPr lang="ru-RU" sz="1400">
                <a:latin typeface="Calibri" pitchFamily="34" charset="0"/>
              </a:rPr>
              <a:t>                                                                       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54573" y="908719"/>
            <a:ext cx="3184076" cy="23880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32977" y="3534804"/>
            <a:ext cx="1782198" cy="23762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54573" y="3534804"/>
            <a:ext cx="3184076" cy="23762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39834" y="920413"/>
            <a:ext cx="3168485" cy="23763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112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7000">
        <p14:prism isInverted="1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108011" y="0"/>
            <a:ext cx="9144000" cy="6858000"/>
          </a:xfrm>
        </p:spPr>
      </p:pic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1043608" y="476672"/>
            <a:ext cx="7704856" cy="5616624"/>
          </a:xfrm>
        </p:spPr>
        <p:txBody>
          <a:bodyPr/>
          <a:lstStyle/>
          <a:p>
            <a:pPr eaLnBrk="1" hangingPunct="1"/>
            <a:r>
              <a:rPr lang="ru-RU" sz="7200" b="1" dirty="0" smtClean="0">
                <a:solidFill>
                  <a:srgbClr val="C00000"/>
                </a:solidFill>
                <a:latin typeface="Segoe UI Semibold" panose="020B0702040204020203" pitchFamily="34" charset="0"/>
                <a:cs typeface="Microsoft Sans Serif" panose="020B0604020202020204" pitchFamily="34" charset="0"/>
              </a:rPr>
              <a:t/>
            </a:r>
            <a:br>
              <a:rPr lang="ru-RU" sz="7200" b="1" dirty="0" smtClean="0">
                <a:solidFill>
                  <a:srgbClr val="C00000"/>
                </a:solidFill>
                <a:latin typeface="Segoe UI Semibold" panose="020B0702040204020203" pitchFamily="34" charset="0"/>
                <a:cs typeface="Microsoft Sans Serif" panose="020B0604020202020204" pitchFamily="34" charset="0"/>
              </a:rPr>
            </a:br>
            <a:r>
              <a:rPr lang="ru-RU" sz="7200" b="1" dirty="0" smtClean="0">
                <a:solidFill>
                  <a:srgbClr val="C00000"/>
                </a:solidFill>
                <a:latin typeface="Segoe UI Semibold" panose="020B0702040204020203" pitchFamily="34" charset="0"/>
                <a:cs typeface="Mongolian Baiti" panose="03000500000000000000" pitchFamily="66" charset="0"/>
              </a:rPr>
              <a:t>Спасибо </a:t>
            </a:r>
            <a:r>
              <a:rPr lang="ru-RU" sz="7200" b="1" dirty="0" smtClean="0">
                <a:solidFill>
                  <a:srgbClr val="C00000"/>
                </a:solidFill>
                <a:latin typeface="Segoe UI Semibold" panose="020B0702040204020203" pitchFamily="34" charset="0"/>
                <a:cs typeface="Mongolian Baiti" panose="03000500000000000000" pitchFamily="66" charset="0"/>
              </a:rPr>
              <a:t/>
            </a:r>
            <a:br>
              <a:rPr lang="ru-RU" sz="7200" b="1" dirty="0" smtClean="0">
                <a:solidFill>
                  <a:srgbClr val="C00000"/>
                </a:solidFill>
                <a:latin typeface="Segoe UI Semibold" panose="020B0702040204020203" pitchFamily="34" charset="0"/>
                <a:cs typeface="Mongolian Baiti" panose="03000500000000000000" pitchFamily="66" charset="0"/>
              </a:rPr>
            </a:br>
            <a:r>
              <a:rPr lang="ru-RU" sz="7200" b="1" dirty="0" smtClean="0">
                <a:solidFill>
                  <a:srgbClr val="C00000"/>
                </a:solidFill>
                <a:latin typeface="Segoe UI Semibold" panose="020B0702040204020203" pitchFamily="34" charset="0"/>
                <a:cs typeface="Mongolian Baiti" panose="03000500000000000000" pitchFamily="66" charset="0"/>
              </a:rPr>
              <a:t>за </a:t>
            </a:r>
            <a:br>
              <a:rPr lang="ru-RU" sz="7200" b="1" dirty="0" smtClean="0">
                <a:solidFill>
                  <a:srgbClr val="C00000"/>
                </a:solidFill>
                <a:latin typeface="Segoe UI Semibold" panose="020B0702040204020203" pitchFamily="34" charset="0"/>
                <a:cs typeface="Mongolian Baiti" panose="03000500000000000000" pitchFamily="66" charset="0"/>
              </a:rPr>
            </a:br>
            <a:r>
              <a:rPr lang="ru-RU" sz="7200" b="1" dirty="0" smtClean="0">
                <a:solidFill>
                  <a:srgbClr val="C00000"/>
                </a:solidFill>
                <a:latin typeface="Segoe UI Semibold" panose="020B0702040204020203" pitchFamily="34" charset="0"/>
                <a:cs typeface="Mongolian Baiti" panose="03000500000000000000" pitchFamily="66" charset="0"/>
              </a:rPr>
              <a:t>внимание!</a:t>
            </a:r>
            <a:br>
              <a:rPr lang="ru-RU" sz="7200" b="1" dirty="0" smtClean="0">
                <a:solidFill>
                  <a:srgbClr val="C00000"/>
                </a:solidFill>
                <a:latin typeface="Segoe UI Semibold" panose="020B0702040204020203" pitchFamily="34" charset="0"/>
                <a:cs typeface="Mongolian Baiti" panose="03000500000000000000" pitchFamily="66" charset="0"/>
              </a:rPr>
            </a:br>
            <a:r>
              <a:rPr lang="ru-RU" sz="7200" b="1" dirty="0" smtClean="0">
                <a:solidFill>
                  <a:srgbClr val="C00000"/>
                </a:solidFill>
                <a:latin typeface="Segoe UI Semibold" panose="020B0702040204020203" pitchFamily="34" charset="0"/>
                <a:cs typeface="Mongolian Baiti" panose="03000500000000000000" pitchFamily="66" charset="0"/>
              </a:rPr>
              <a:t/>
            </a:r>
            <a:br>
              <a:rPr lang="ru-RU" sz="7200" b="1" dirty="0" smtClean="0">
                <a:solidFill>
                  <a:srgbClr val="C00000"/>
                </a:solidFill>
                <a:latin typeface="Segoe UI Semibold" panose="020B0702040204020203" pitchFamily="34" charset="0"/>
                <a:cs typeface="Mongolian Baiti" panose="03000500000000000000" pitchFamily="66" charset="0"/>
              </a:rPr>
            </a:br>
            <a:r>
              <a:rPr lang="ru-RU" sz="1800" dirty="0" smtClean="0">
                <a:solidFill>
                  <a:srgbClr val="7030A0"/>
                </a:solidFill>
                <a:latin typeface="Constantia" panose="02030602050306030303" pitchFamily="18" charset="0"/>
              </a:rPr>
              <a:t> </a:t>
            </a:r>
            <a:br>
              <a:rPr lang="ru-RU" sz="1800" dirty="0" smtClean="0">
                <a:solidFill>
                  <a:srgbClr val="7030A0"/>
                </a:solidFill>
                <a:latin typeface="Constantia" panose="02030602050306030303" pitchFamily="18" charset="0"/>
              </a:rPr>
            </a:br>
            <a:r>
              <a:rPr lang="ru-RU" sz="20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  <a:t/>
            </a:r>
            <a:br>
              <a:rPr lang="ru-RU" sz="20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</a:br>
            <a:r>
              <a:rPr lang="ru-RU" sz="18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  <a:t>  </a:t>
            </a:r>
            <a:r>
              <a:rPr lang="ru-RU" sz="1800" b="1" dirty="0">
                <a:solidFill>
                  <a:srgbClr val="003399"/>
                </a:solidFill>
                <a:latin typeface="Constantia" panose="02030602050306030303" pitchFamily="18" charset="0"/>
              </a:rPr>
              <a:t/>
            </a:r>
            <a:br>
              <a:rPr lang="ru-RU" sz="1800" b="1" dirty="0">
                <a:solidFill>
                  <a:srgbClr val="003399"/>
                </a:solidFill>
                <a:latin typeface="Constantia" panose="02030602050306030303" pitchFamily="18" charset="0"/>
              </a:rPr>
            </a:br>
            <a:endParaRPr lang="ru-RU" sz="1800" b="1" dirty="0" smtClean="0">
              <a:solidFill>
                <a:srgbClr val="003399"/>
              </a:solidFill>
              <a:latin typeface="Constantia" panose="02030602050306030303" pitchFamily="18" charset="0"/>
              <a:cs typeface="Microsoft Sans Serif" panose="020B0604020202020204" pitchFamily="34" charset="0"/>
            </a:endParaRPr>
          </a:p>
        </p:txBody>
      </p:sp>
      <p:sp>
        <p:nvSpPr>
          <p:cNvPr id="27651" name="Прямоугольник 4"/>
          <p:cNvSpPr>
            <a:spLocks noChangeArrowheads="1"/>
          </p:cNvSpPr>
          <p:nvPr/>
        </p:nvSpPr>
        <p:spPr bwMode="auto">
          <a:xfrm>
            <a:off x="179513" y="733426"/>
            <a:ext cx="856895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1400">
              <a:latin typeface="Calibri" pitchFamily="34" charset="0"/>
            </a:endParaRPr>
          </a:p>
          <a:p>
            <a:endParaRPr lang="ru-RU" sz="1400">
              <a:latin typeface="Calibri" pitchFamily="34" charset="0"/>
            </a:endParaRPr>
          </a:p>
          <a:p>
            <a:endParaRPr lang="ru-RU" sz="1400">
              <a:latin typeface="Calibri" pitchFamily="34" charset="0"/>
            </a:endParaRPr>
          </a:p>
          <a:p>
            <a:r>
              <a:rPr lang="ru-RU" sz="1400">
                <a:latin typeface="Calibri" pitchFamily="34" charset="0"/>
              </a:rPr>
              <a:t>                         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009455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7000">
        <p14:doors dir="vert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5362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15363" name="Прямоугольник 4"/>
          <p:cNvSpPr>
            <a:spLocks noChangeArrowheads="1"/>
          </p:cNvSpPr>
          <p:nvPr/>
        </p:nvSpPr>
        <p:spPr bwMode="auto">
          <a:xfrm>
            <a:off x="1331914" y="692150"/>
            <a:ext cx="6408737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Педагогическое кредо</a:t>
            </a:r>
            <a:endParaRPr lang="ru-RU" sz="3600" b="1" dirty="0">
              <a:solidFill>
                <a:srgbClr val="C00000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ctr"/>
            <a:endParaRPr lang="ru-RU" sz="3600" dirty="0" smtClean="0">
              <a:latin typeface="Monotype Corsiva" panose="03010101010201010101" pitchFamily="66" charset="0"/>
            </a:endParaRPr>
          </a:p>
          <a:p>
            <a:pPr algn="ctr"/>
            <a:r>
              <a:rPr lang="ru-RU" sz="3600" b="1" dirty="0" smtClean="0">
                <a:solidFill>
                  <a:srgbClr val="003399"/>
                </a:solidFill>
                <a:latin typeface="Monotype Corsiva" panose="03010101010201010101" pitchFamily="66" charset="0"/>
              </a:rPr>
              <a:t>«Научить  человека быть счастливым </a:t>
            </a:r>
            <a:r>
              <a:rPr lang="ru-RU" sz="3600" b="1" dirty="0" err="1" smtClean="0">
                <a:solidFill>
                  <a:srgbClr val="003399"/>
                </a:solidFill>
                <a:latin typeface="Monotype Corsiva" panose="03010101010201010101" pitchFamily="66" charset="0"/>
              </a:rPr>
              <a:t>нельзя,но</a:t>
            </a:r>
            <a:r>
              <a:rPr lang="ru-RU" sz="3600" b="1" dirty="0" smtClean="0">
                <a:solidFill>
                  <a:srgbClr val="003399"/>
                </a:solidFill>
                <a:latin typeface="Monotype Corsiva" panose="03010101010201010101" pitchFamily="66" charset="0"/>
              </a:rPr>
              <a:t> воспитать его </a:t>
            </a:r>
            <a:r>
              <a:rPr lang="ru-RU" sz="3600" b="1" dirty="0" err="1" smtClean="0">
                <a:solidFill>
                  <a:srgbClr val="003399"/>
                </a:solidFill>
                <a:latin typeface="Monotype Corsiva" panose="03010101010201010101" pitchFamily="66" charset="0"/>
              </a:rPr>
              <a:t>так,чтобы</a:t>
            </a:r>
            <a:r>
              <a:rPr lang="ru-RU" sz="3600" b="1" dirty="0" smtClean="0">
                <a:solidFill>
                  <a:srgbClr val="003399"/>
                </a:solidFill>
                <a:latin typeface="Monotype Corsiva" panose="03010101010201010101" pitchFamily="66" charset="0"/>
              </a:rPr>
              <a:t> он был </a:t>
            </a:r>
            <a:r>
              <a:rPr lang="ru-RU" sz="3600" b="1" dirty="0" err="1" smtClean="0">
                <a:solidFill>
                  <a:srgbClr val="003399"/>
                </a:solidFill>
                <a:latin typeface="Monotype Corsiva" panose="03010101010201010101" pitchFamily="66" charset="0"/>
              </a:rPr>
              <a:t>счастливым,можно</a:t>
            </a:r>
            <a:r>
              <a:rPr lang="ru-RU" sz="3600" b="1" dirty="0" smtClean="0">
                <a:solidFill>
                  <a:srgbClr val="003399"/>
                </a:solidFill>
                <a:latin typeface="Monotype Corsiva" panose="03010101010201010101" pitchFamily="66" charset="0"/>
              </a:rPr>
              <a:t>. Только будет ли это настоящее счастье</a:t>
            </a:r>
            <a:r>
              <a:rPr lang="en-US" sz="3600" b="1" dirty="0" smtClean="0">
                <a:solidFill>
                  <a:srgbClr val="003399"/>
                </a:solidFill>
                <a:latin typeface="Monotype Corsiva" panose="03010101010201010101" pitchFamily="66" charset="0"/>
              </a:rPr>
              <a:t>?</a:t>
            </a:r>
            <a:r>
              <a:rPr lang="ru-RU" sz="3600" b="1" dirty="0" smtClean="0">
                <a:solidFill>
                  <a:srgbClr val="003399"/>
                </a:solidFill>
                <a:latin typeface="Monotype Corsiva" panose="03010101010201010101" pitchFamily="66" charset="0"/>
              </a:rPr>
              <a:t>»</a:t>
            </a:r>
            <a:r>
              <a:rPr lang="ru-RU" sz="3600" b="1" i="1" dirty="0" smtClean="0">
                <a:solidFill>
                  <a:srgbClr val="003399"/>
                </a:solidFill>
                <a:latin typeface="Monotype Corsiva" panose="03010101010201010101" pitchFamily="66" charset="0"/>
              </a:rPr>
              <a:t> </a:t>
            </a:r>
            <a:endParaRPr lang="ru-RU" sz="3600" b="1" i="1" dirty="0">
              <a:solidFill>
                <a:srgbClr val="003399"/>
              </a:solidFill>
              <a:latin typeface="Monotype Corsiva" panose="03010101010201010101" pitchFamily="66" charset="0"/>
            </a:endParaRPr>
          </a:p>
          <a:p>
            <a:pPr algn="r"/>
            <a:endParaRPr lang="ru-RU" sz="2400" b="1" i="1" dirty="0" smtClean="0">
              <a:solidFill>
                <a:srgbClr val="C00000"/>
              </a:solidFill>
            </a:endParaRPr>
          </a:p>
          <a:p>
            <a:pPr algn="r"/>
            <a:r>
              <a:rPr lang="ru-RU" sz="2400" b="1" i="1" dirty="0" smtClean="0">
                <a:solidFill>
                  <a:srgbClr val="C00000"/>
                </a:solidFill>
              </a:rPr>
              <a:t>(</a:t>
            </a:r>
            <a:r>
              <a:rPr lang="ru-RU" sz="2400" b="1" i="1" dirty="0" err="1" smtClean="0">
                <a:solidFill>
                  <a:srgbClr val="C00000"/>
                </a:solidFill>
              </a:rPr>
              <a:t>А.С.Макаренко</a:t>
            </a:r>
            <a:r>
              <a:rPr lang="ru-RU" sz="2400" b="1" i="1" dirty="0" smtClean="0">
                <a:solidFill>
                  <a:srgbClr val="C00000"/>
                </a:solidFill>
              </a:rPr>
              <a:t>)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7000">
        <p14:doors dir="vert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1043608" y="116632"/>
            <a:ext cx="7200800" cy="6192688"/>
          </a:xfrm>
        </p:spPr>
        <p:txBody>
          <a:bodyPr/>
          <a:lstStyle/>
          <a:p>
            <a:pPr algn="l" eaLnBrk="1" hangingPunct="1"/>
            <a:r>
              <a:rPr lang="ru-RU" b="1" dirty="0" smtClean="0">
                <a:solidFill>
                  <a:srgbClr val="C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            </a:t>
            </a:r>
            <a:br>
              <a:rPr lang="ru-RU" b="1" dirty="0" smtClean="0">
                <a:solidFill>
                  <a:srgbClr val="C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</a:br>
            <a:r>
              <a:rPr lang="en-US" b="1" dirty="0" smtClean="0">
                <a:solidFill>
                  <a:srgbClr val="C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  </a:t>
            </a:r>
            <a:br>
              <a:rPr lang="en-US" b="1" dirty="0" smtClean="0">
                <a:solidFill>
                  <a:srgbClr val="C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</a:br>
            <a:r>
              <a:rPr lang="en-US" b="1" dirty="0">
                <a:solidFill>
                  <a:srgbClr val="C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</a:t>
            </a:r>
            <a:r>
              <a:rPr lang="en-US" b="1" dirty="0" smtClean="0">
                <a:solidFill>
                  <a:srgbClr val="C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</a:t>
            </a:r>
            <a:r>
              <a:rPr lang="ru-RU" b="1" dirty="0" smtClean="0">
                <a:solidFill>
                  <a:srgbClr val="003399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Эссе</a:t>
            </a:r>
            <a:br>
              <a:rPr lang="ru-RU" b="1" dirty="0" smtClean="0">
                <a:solidFill>
                  <a:srgbClr val="003399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</a:br>
            <a:r>
              <a:rPr lang="ru-RU" b="1" dirty="0">
                <a:solidFill>
                  <a:srgbClr val="003399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/>
            </a:r>
            <a:br>
              <a:rPr lang="ru-RU" b="1" dirty="0">
                <a:solidFill>
                  <a:srgbClr val="003399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</a:br>
            <a:r>
              <a:rPr lang="ru-RU" sz="18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  <a:t/>
            </a:r>
            <a:br>
              <a:rPr lang="ru-RU" sz="18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</a:br>
            <a:r>
              <a:rPr lang="ru-RU" sz="18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  <a:t/>
            </a:r>
            <a:br>
              <a:rPr lang="ru-RU" sz="18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</a:br>
            <a:r>
              <a:rPr lang="ru-RU" sz="18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  <a:t/>
            </a:r>
            <a:br>
              <a:rPr lang="ru-RU" sz="18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</a:br>
            <a:r>
              <a:rPr lang="ru-RU" sz="18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  <a:t/>
            </a:r>
            <a:br>
              <a:rPr lang="ru-RU" sz="18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</a:br>
            <a:r>
              <a:rPr lang="ru-RU" sz="18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  <a:t/>
            </a:r>
            <a:br>
              <a:rPr lang="ru-RU" sz="18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</a:br>
            <a:r>
              <a:rPr lang="ru-RU" sz="18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  <a:t/>
            </a:r>
            <a:br>
              <a:rPr lang="ru-RU" sz="18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</a:br>
            <a:r>
              <a:rPr lang="ru-RU" sz="18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  <a:t/>
            </a:r>
            <a:br>
              <a:rPr lang="ru-RU" sz="18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</a:br>
            <a:r>
              <a:rPr lang="ru-RU" sz="18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  <a:t>у</a:t>
            </a:r>
            <a:br>
              <a:rPr lang="ru-RU" sz="18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</a:br>
            <a:r>
              <a:rPr lang="ru-RU" sz="18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  <a:t/>
            </a:r>
            <a:br>
              <a:rPr lang="ru-RU" sz="18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</a:br>
            <a:r>
              <a:rPr lang="ru-RU" sz="18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  <a:t/>
            </a:r>
            <a:br>
              <a:rPr lang="ru-RU" sz="18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</a:br>
            <a:r>
              <a:rPr lang="ru-RU" sz="18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  <a:t/>
            </a:r>
            <a:br>
              <a:rPr lang="ru-RU" sz="18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</a:br>
            <a:r>
              <a:rPr lang="ru-RU" sz="18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  <a:t/>
            </a:r>
            <a:br>
              <a:rPr lang="ru-RU" sz="18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</a:br>
            <a:r>
              <a:rPr lang="ru-RU" sz="18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  <a:t/>
            </a:r>
            <a:br>
              <a:rPr lang="ru-RU" sz="18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</a:br>
            <a:r>
              <a:rPr lang="ru-RU" sz="18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  <a:t/>
            </a:r>
            <a:br>
              <a:rPr lang="ru-RU" sz="18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</a:br>
            <a:r>
              <a:rPr lang="ru-RU" sz="18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  <a:t/>
            </a:r>
            <a:br>
              <a:rPr lang="ru-RU" sz="18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</a:br>
            <a:r>
              <a:rPr lang="ru-RU" sz="18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  <a:t/>
            </a:r>
            <a:br>
              <a:rPr lang="ru-RU" sz="18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</a:br>
            <a:r>
              <a:rPr lang="ru-RU" sz="18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  <a:t/>
            </a:r>
            <a:br>
              <a:rPr lang="ru-RU" sz="18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</a:br>
            <a:r>
              <a:rPr lang="ru-RU" sz="18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  <a:t/>
            </a:r>
            <a:br>
              <a:rPr lang="ru-RU" sz="18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</a:br>
            <a:r>
              <a:rPr lang="ru-RU" sz="10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  <a:t/>
            </a:r>
            <a:br>
              <a:rPr lang="ru-RU" sz="10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</a:br>
            <a:r>
              <a:rPr lang="ru-RU" sz="1000" b="1" dirty="0" smtClean="0">
                <a:solidFill>
                  <a:srgbClr val="003399"/>
                </a:solidFill>
                <a:latin typeface="Constantia" panose="02030602050306030303" pitchFamily="18" charset="0"/>
              </a:rPr>
              <a:t>                       </a:t>
            </a:r>
            <a:endParaRPr lang="ru-RU" sz="1000" b="1" dirty="0" smtClean="0">
              <a:solidFill>
                <a:srgbClr val="003399"/>
              </a:solidFill>
              <a:latin typeface="Constantia" panose="02030602050306030303" pitchFamily="18" charset="0"/>
              <a:cs typeface="Microsoft Sans Serif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1855026"/>
            <a:ext cx="7272808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7030A0"/>
                </a:solidFill>
              </a:rPr>
              <a:t>У меня  прекрасная профессия-воспитатель. А миссия воспитатель дарить свою любовь детям ,прививать детям чувство любви к родителям, близким друзьям. </a:t>
            </a:r>
            <a:r>
              <a:rPr lang="ru-RU" sz="1200" b="1" dirty="0" err="1" smtClean="0">
                <a:solidFill>
                  <a:srgbClr val="7030A0"/>
                </a:solidFill>
              </a:rPr>
              <a:t>Л.Н.Толстой</a:t>
            </a:r>
            <a:r>
              <a:rPr lang="ru-RU" sz="1200" b="1" dirty="0" smtClean="0">
                <a:solidFill>
                  <a:srgbClr val="7030A0"/>
                </a:solidFill>
              </a:rPr>
              <a:t> говорил: «Любить- значит жить жизнью того, кого любишь» я проживаю вместе с детьми их жизнь и детство. У кого есть возможность каждый день проживать детство снова и снова. Ежедневно прихожу на свою любимую работу  в детский сад. Я счастливый человек! Я люблю детей! Я мама. У меня 5 очаровательных деток .Я думаю о своих детях и забочусь о детях, с которыми работаю, помогаю им расти. ведь коллектив и моя группа-это моя семья. Я нужна этим детям, это самое прекрасное чувство детей, учусь сама и детство проживаю многократно .Детский мир  намного интереснее, чем мир взрослого, поэтому моя работа очень интересна. Работа воспитателя, увидеть даже в самом маленьком человеке- индивидуальность ,найти свой подход к ребенку. Воспитатели находятся у истоков, поэтому   должны   укреплять  духовно-нравственную основу  общества. Приобщать этих маленьких  людей к милосердию, сочувствию, состраданию друг к другу поддержке и взаимопомощи. Этого так не хватает в нашем обществе. Ребенок-это всегда пространство развития  и новые стандарты. Я стараюсь подобрать ключик ко всем детям.  Сейчас я работаю с детьми среднего  дошкольного возраста. В своей работе уделяю внимание всем видам деятельности. Одним из ведущих направлений моей деятельности является художественно-эстетическое, в частности –изобразительная деятельность. в «Концепции дошкольного воспитания» отмечается, что «искусство является уникальным средством  формирования важнейших сторон психической жизни, эмоциональной сферы, образного мышления, художественных и творческих способностей» Ребенок наиболее полно может раскрыть себя, свои возможности, ощутить продукт своей деятельности. В этой области я поставила перед собой задачу: научить детей не бояться творить.</a:t>
            </a:r>
            <a:endParaRPr lang="ru-RU" sz="1200" b="1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92060" y="548680"/>
            <a:ext cx="42484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FontTx/>
              <a:buNone/>
            </a:pPr>
            <a:r>
              <a:rPr lang="ru-RU" sz="1200" b="1" dirty="0" smtClean="0">
                <a:solidFill>
                  <a:srgbClr val="7030A0"/>
                </a:solidFill>
              </a:rPr>
              <a:t>Умение воспитать –это все-таки искусство,                     такое же искусство хорошо играть  на скрипке или рояле, хорошо писать картины»</a:t>
            </a:r>
          </a:p>
          <a:p>
            <a:pPr marL="0" indent="0">
              <a:buFontTx/>
              <a:buNone/>
            </a:pPr>
            <a:r>
              <a:rPr lang="ru-RU" sz="1200" b="1" dirty="0" smtClean="0">
                <a:solidFill>
                  <a:srgbClr val="7030A0"/>
                </a:solidFill>
              </a:rPr>
              <a:t>                                                   А.С. Макаренко</a:t>
            </a:r>
          </a:p>
          <a:p>
            <a:pPr marL="0" indent="0">
              <a:buFontTx/>
              <a:buNone/>
            </a:pPr>
            <a:endParaRPr lang="ru-RU" sz="12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562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7000">
        <p14:doors dir="vert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200800" cy="6192688"/>
          </a:xfrm>
        </p:spPr>
        <p:txBody>
          <a:bodyPr/>
          <a:lstStyle/>
          <a:p>
            <a:pPr lvl="0">
              <a:spcBef>
                <a:spcPct val="20000"/>
              </a:spcBef>
              <a:defRPr/>
            </a:pPr>
            <a:r>
              <a:rPr lang="ru-RU" sz="1200" b="1" dirty="0" smtClean="0">
                <a:solidFill>
                  <a:srgbClr val="003399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     </a:t>
            </a:r>
            <a:r>
              <a:rPr lang="ru-RU" sz="1200" b="1" kern="0" dirty="0">
                <a:solidFill>
                  <a:srgbClr val="7030A0"/>
                </a:solidFill>
                <a:latin typeface="Arial"/>
                <a:ea typeface="+mn-ea"/>
                <a:cs typeface="+mn-cs"/>
              </a:rPr>
              <a:t>Счастлива ли я? Счастье у каждого свое, оно складывается из многих показателей. Одно из его составляющих для меня – выбранная профессия.</a:t>
            </a:r>
            <a:br>
              <a:rPr lang="ru-RU" sz="1200" b="1" kern="0" dirty="0">
                <a:solidFill>
                  <a:srgbClr val="7030A0"/>
                </a:solidFill>
                <a:latin typeface="Arial"/>
                <a:ea typeface="+mn-ea"/>
                <a:cs typeface="+mn-cs"/>
              </a:rPr>
            </a:br>
            <a:r>
              <a:rPr lang="ru-RU" sz="1200" b="1" kern="0" dirty="0">
                <a:solidFill>
                  <a:srgbClr val="7030A0"/>
                </a:solidFill>
                <a:latin typeface="Arial"/>
                <a:ea typeface="+mn-ea"/>
                <a:cs typeface="+mn-cs"/>
              </a:rPr>
              <a:t>Я счастливый человек. У меня есть любимое дело. Я нахожусь в постоянном творческом поиске. Ведь только творческий воспитатель может заразить своим теплом, верой, талантом.</a:t>
            </a:r>
            <a:br>
              <a:rPr lang="ru-RU" sz="1200" b="1" kern="0" dirty="0">
                <a:solidFill>
                  <a:srgbClr val="7030A0"/>
                </a:solidFill>
                <a:latin typeface="Arial"/>
                <a:ea typeface="+mn-ea"/>
                <a:cs typeface="+mn-cs"/>
              </a:rPr>
            </a:br>
            <a:r>
              <a:rPr lang="ru-RU" sz="1200" b="1" kern="0" dirty="0">
                <a:solidFill>
                  <a:srgbClr val="7030A0"/>
                </a:solidFill>
                <a:latin typeface="Arial"/>
                <a:ea typeface="+mn-ea"/>
                <a:cs typeface="+mn-cs"/>
              </a:rPr>
              <a:t>Я счастлива, потому что у меня есть возможность вновь и вновь открывать новый мир и вбирать новые знания.</a:t>
            </a:r>
            <a:br>
              <a:rPr lang="ru-RU" sz="1200" b="1" kern="0" dirty="0">
                <a:solidFill>
                  <a:srgbClr val="7030A0"/>
                </a:solidFill>
                <a:latin typeface="Arial"/>
                <a:ea typeface="+mn-ea"/>
                <a:cs typeface="+mn-cs"/>
              </a:rPr>
            </a:br>
            <a:r>
              <a:rPr lang="ru-RU" sz="1200" b="1" kern="0" dirty="0">
                <a:solidFill>
                  <a:srgbClr val="7030A0"/>
                </a:solidFill>
                <a:latin typeface="Arial"/>
                <a:ea typeface="+mn-ea"/>
                <a:cs typeface="+mn-cs"/>
              </a:rPr>
              <a:t>Я счастлива, потому что, отдавая тепло своей души детям, становлюсь богаче. Уверена, что не стоит бояться  рисковать, меняться, учиться жизни. Стоит пробовать, дерзать, творить и никогда не останавливаться на достигнутом.</a:t>
            </a:r>
            <a:br>
              <a:rPr lang="ru-RU" sz="1200" b="1" kern="0" dirty="0">
                <a:solidFill>
                  <a:srgbClr val="7030A0"/>
                </a:solidFill>
                <a:latin typeface="Arial"/>
                <a:ea typeface="+mn-ea"/>
                <a:cs typeface="+mn-cs"/>
              </a:rPr>
            </a:br>
            <a:r>
              <a:rPr lang="ru-RU" sz="1200" b="1" kern="0" dirty="0">
                <a:solidFill>
                  <a:srgbClr val="7030A0"/>
                </a:solidFill>
                <a:latin typeface="Arial"/>
                <a:ea typeface="+mn-ea"/>
                <a:cs typeface="+mn-cs"/>
              </a:rPr>
              <a:t>Делая первые, еще совсем неуверенные, робкие « шаги» в педагогической жизни, я мечтала стать хорошим воспитателем, настоящим другом для своих детей. Сегодня я с уверенностью могу сказать: « Моя мечта сбылась!»</a:t>
            </a:r>
            <a:br>
              <a:rPr lang="ru-RU" sz="1200" b="1" kern="0" dirty="0">
                <a:solidFill>
                  <a:srgbClr val="7030A0"/>
                </a:solidFill>
                <a:latin typeface="Arial"/>
                <a:ea typeface="+mn-ea"/>
                <a:cs typeface="+mn-cs"/>
              </a:rPr>
            </a:br>
            <a:r>
              <a:rPr lang="ru-RU" sz="1200" b="1" kern="0" dirty="0">
                <a:solidFill>
                  <a:srgbClr val="7030A0"/>
                </a:solidFill>
                <a:latin typeface="Arial"/>
                <a:ea typeface="+mn-ea"/>
                <a:cs typeface="+mn-cs"/>
              </a:rPr>
              <a:t>           </a:t>
            </a:r>
            <a:r>
              <a:rPr lang="ru-RU" sz="1200" b="1" i="1" kern="0" dirty="0">
                <a:solidFill>
                  <a:srgbClr val="7030A0"/>
                </a:solidFill>
                <a:latin typeface="Arial"/>
                <a:ea typeface="+mn-ea"/>
                <a:cs typeface="+mn-cs"/>
              </a:rPr>
              <a:t>Мне говорят, что слишком много любви я  детям отдаю</a:t>
            </a:r>
            <a:r>
              <a:rPr lang="ru-RU" sz="1200" b="1" kern="0" dirty="0">
                <a:solidFill>
                  <a:srgbClr val="7030A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sz="1200" b="1" kern="0" dirty="0">
                <a:solidFill>
                  <a:srgbClr val="7030A0"/>
                </a:solidFill>
                <a:latin typeface="Arial"/>
                <a:ea typeface="+mn-ea"/>
                <a:cs typeface="+mn-cs"/>
              </a:rPr>
            </a:br>
            <a:r>
              <a:rPr lang="ru-RU" sz="1200" b="1" i="1" kern="0" dirty="0">
                <a:solidFill>
                  <a:srgbClr val="7030A0"/>
                </a:solidFill>
                <a:latin typeface="Arial"/>
                <a:ea typeface="+mn-ea"/>
                <a:cs typeface="+mn-cs"/>
              </a:rPr>
              <a:t>           Что материнская тревога до срока  старит жизнь мою.</a:t>
            </a:r>
            <a:r>
              <a:rPr lang="ru-RU" sz="1200" b="1" kern="0" dirty="0">
                <a:solidFill>
                  <a:srgbClr val="7030A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sz="1200" b="1" kern="0" dirty="0">
                <a:solidFill>
                  <a:srgbClr val="7030A0"/>
                </a:solidFill>
                <a:latin typeface="Arial"/>
                <a:ea typeface="+mn-ea"/>
                <a:cs typeface="+mn-cs"/>
              </a:rPr>
            </a:br>
            <a:r>
              <a:rPr lang="ru-RU" sz="1200" b="1" i="1" kern="0" dirty="0">
                <a:solidFill>
                  <a:srgbClr val="7030A0"/>
                </a:solidFill>
                <a:latin typeface="Arial"/>
                <a:ea typeface="+mn-ea"/>
                <a:cs typeface="+mn-cs"/>
              </a:rPr>
              <a:t>            Но что смогу я им ответить сердцам бесстрашным как броня,</a:t>
            </a:r>
            <a:r>
              <a:rPr lang="ru-RU" sz="1200" b="1" kern="0" dirty="0">
                <a:solidFill>
                  <a:srgbClr val="7030A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sz="1200" b="1" kern="0" dirty="0">
                <a:solidFill>
                  <a:srgbClr val="7030A0"/>
                </a:solidFill>
                <a:latin typeface="Arial"/>
                <a:ea typeface="+mn-ea"/>
                <a:cs typeface="+mn-cs"/>
              </a:rPr>
            </a:br>
            <a:r>
              <a:rPr lang="ru-RU" sz="1200" b="1" i="1" kern="0" dirty="0">
                <a:solidFill>
                  <a:srgbClr val="7030A0"/>
                </a:solidFill>
                <a:latin typeface="Arial"/>
                <a:ea typeface="+mn-ea"/>
                <a:cs typeface="+mn-cs"/>
              </a:rPr>
              <a:t>            Любовь, мной отданная детям, сильнее делает меня.</a:t>
            </a:r>
            <a:r>
              <a:rPr lang="ru-RU" sz="1200" b="1" kern="0" dirty="0">
                <a:solidFill>
                  <a:srgbClr val="7030A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sz="1200" b="1" kern="0" dirty="0">
                <a:solidFill>
                  <a:srgbClr val="7030A0"/>
                </a:solidFill>
                <a:latin typeface="Arial"/>
                <a:ea typeface="+mn-ea"/>
                <a:cs typeface="+mn-cs"/>
              </a:rPr>
            </a:br>
            <a:r>
              <a:rPr lang="ru-RU" sz="1200" b="1" kern="0" dirty="0">
                <a:solidFill>
                  <a:srgbClr val="7030A0"/>
                </a:solidFill>
                <a:latin typeface="Arial"/>
                <a:ea typeface="+mn-ea"/>
                <a:cs typeface="+mn-cs"/>
              </a:rPr>
              <a:t>На вопрос « Почему я работаю  в детском саду?» я просто отвечу « потому что люблю детей и не мыслю жизни без них.</a:t>
            </a:r>
            <a:br>
              <a:rPr lang="ru-RU" sz="1200" b="1" kern="0" dirty="0">
                <a:solidFill>
                  <a:srgbClr val="7030A0"/>
                </a:solidFill>
                <a:latin typeface="Arial"/>
                <a:ea typeface="+mn-ea"/>
                <a:cs typeface="+mn-cs"/>
              </a:rPr>
            </a:br>
            <a:r>
              <a:rPr lang="ru-RU" sz="1200" b="1" kern="0" dirty="0" smtClean="0">
                <a:solidFill>
                  <a:srgbClr val="C00000"/>
                </a:solidFill>
                <a:latin typeface="Arial"/>
                <a:ea typeface="+mn-ea"/>
                <a:cs typeface="+mn-cs"/>
              </a:rPr>
              <a:t>Я-воспитатель! Я-педагог!</a:t>
            </a:r>
            <a:br>
              <a:rPr lang="ru-RU" sz="1200" b="1" kern="0" dirty="0" smtClean="0">
                <a:solidFill>
                  <a:srgbClr val="C00000"/>
                </a:solidFill>
                <a:latin typeface="Arial"/>
                <a:ea typeface="+mn-ea"/>
                <a:cs typeface="+mn-cs"/>
              </a:rPr>
            </a:br>
            <a:r>
              <a:rPr lang="ru-RU" sz="1200" b="1" kern="0" dirty="0" smtClean="0">
                <a:solidFill>
                  <a:srgbClr val="C00000"/>
                </a:solidFill>
                <a:latin typeface="Arial"/>
                <a:ea typeface="+mn-ea"/>
                <a:cs typeface="+mn-cs"/>
              </a:rPr>
              <a:t>Я детских душ учитель!</a:t>
            </a:r>
            <a:br>
              <a:rPr lang="ru-RU" sz="1200" b="1" kern="0" dirty="0" smtClean="0">
                <a:solidFill>
                  <a:srgbClr val="C00000"/>
                </a:solidFill>
                <a:latin typeface="Arial"/>
                <a:ea typeface="+mn-ea"/>
                <a:cs typeface="+mn-cs"/>
              </a:rPr>
            </a:br>
            <a:r>
              <a:rPr lang="ru-RU" sz="1200" b="1" kern="0" dirty="0" smtClean="0">
                <a:solidFill>
                  <a:srgbClr val="C00000"/>
                </a:solidFill>
                <a:latin typeface="Arial"/>
                <a:ea typeface="+mn-ea"/>
                <a:cs typeface="+mn-cs"/>
              </a:rPr>
              <a:t>И знаний о языке родном-хранитель,</a:t>
            </a:r>
            <a:br>
              <a:rPr lang="ru-RU" sz="1200" b="1" kern="0" dirty="0" smtClean="0">
                <a:solidFill>
                  <a:srgbClr val="C00000"/>
                </a:solidFill>
                <a:latin typeface="Arial"/>
                <a:ea typeface="+mn-ea"/>
                <a:cs typeface="+mn-cs"/>
              </a:rPr>
            </a:br>
            <a:r>
              <a:rPr lang="ru-RU" sz="1200" b="1" kern="0" dirty="0" smtClean="0">
                <a:solidFill>
                  <a:srgbClr val="C00000"/>
                </a:solidFill>
                <a:latin typeface="Arial"/>
                <a:ea typeface="+mn-ea"/>
                <a:cs typeface="+mn-cs"/>
              </a:rPr>
              <a:t>И в мире взрослых для детей-путеводитель!</a:t>
            </a:r>
            <a:r>
              <a:rPr lang="ru-RU" sz="1200" b="1" kern="0" dirty="0">
                <a:solidFill>
                  <a:srgbClr val="C00000"/>
                </a:solidFill>
                <a:latin typeface="Arial"/>
                <a:ea typeface="+mn-ea"/>
                <a:cs typeface="+mn-cs"/>
              </a:rPr>
              <a:t>   </a:t>
            </a:r>
            <a:r>
              <a:rPr lang="ru-RU" sz="1200" b="1" kern="0" dirty="0">
                <a:solidFill>
                  <a:srgbClr val="7030A0"/>
                </a:solidFill>
                <a:latin typeface="Arial"/>
                <a:ea typeface="+mn-ea"/>
                <a:cs typeface="+mn-cs"/>
              </a:rPr>
              <a:t>        </a:t>
            </a:r>
            <a:endParaRPr lang="ru-RU" sz="1000" b="1" dirty="0" smtClean="0">
              <a:solidFill>
                <a:srgbClr val="003399"/>
              </a:solidFill>
              <a:latin typeface="Constantia" panose="02030602050306030303" pitchFamily="18" charset="0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1708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7000">
        <p14:doors dir="vert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6386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019" y="-891480"/>
            <a:ext cx="9179718" cy="6858000"/>
          </a:xfrm>
          <a:noFill/>
        </p:spPr>
      </p:pic>
      <p:sp>
        <p:nvSpPr>
          <p:cNvPr id="16387" name="TextBox 9"/>
          <p:cNvSpPr txBox="1">
            <a:spLocks noChangeArrowheads="1"/>
          </p:cNvSpPr>
          <p:nvPr/>
        </p:nvSpPr>
        <p:spPr bwMode="auto">
          <a:xfrm>
            <a:off x="1845468" y="620714"/>
            <a:ext cx="55245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3200" b="1" dirty="0">
              <a:solidFill>
                <a:srgbClr val="990000"/>
              </a:solidFill>
              <a:latin typeface="Calibri" pitchFamily="34" charset="0"/>
            </a:endParaRPr>
          </a:p>
        </p:txBody>
      </p:sp>
      <p:sp>
        <p:nvSpPr>
          <p:cNvPr id="16388" name="Rectangle 1"/>
          <p:cNvSpPr>
            <a:spLocks noChangeArrowheads="1"/>
          </p:cNvSpPr>
          <p:nvPr/>
        </p:nvSpPr>
        <p:spPr bwMode="auto">
          <a:xfrm>
            <a:off x="1214437" y="4792277"/>
            <a:ext cx="678656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altLang="zh-CN" sz="1200">
                <a:solidFill>
                  <a:srgbClr val="000099"/>
                </a:solidFill>
                <a:latin typeface="Liberation Serif"/>
              </a:rPr>
              <a:t>      </a:t>
            </a:r>
            <a:endParaRPr lang="ru-RU" altLang="zh-CN" sz="1200">
              <a:latin typeface="Calibri" pitchFamily="34" charset="0"/>
            </a:endParaRPr>
          </a:p>
        </p:txBody>
      </p:sp>
      <p:sp>
        <p:nvSpPr>
          <p:cNvPr id="16389" name="TextBox 7"/>
          <p:cNvSpPr txBox="1">
            <a:spLocks noChangeArrowheads="1"/>
          </p:cNvSpPr>
          <p:nvPr/>
        </p:nvSpPr>
        <p:spPr bwMode="auto">
          <a:xfrm>
            <a:off x="1231597" y="289732"/>
            <a:ext cx="6786563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Начало педагогического пути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cs typeface="Microsoft Sans Serif" panose="020B0604020202020204" pitchFamily="34" charset="0"/>
              </a:rPr>
              <a:t>МКДОУ «Детский сад «Ласточка»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cs typeface="Microsoft Sans Serif" panose="020B0604020202020204" pitchFamily="34" charset="0"/>
              </a:rPr>
              <a:t>Участие в конкурсе</a:t>
            </a:r>
          </a:p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Monotype Corsiva" pitchFamily="66" charset="0"/>
                <a:cs typeface="Microsoft Sans Serif" panose="020B0604020202020204" pitchFamily="34" charset="0"/>
              </a:rPr>
              <a:t>“</a:t>
            </a: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cs typeface="Microsoft Sans Serif" panose="020B0604020202020204" pitchFamily="34" charset="0"/>
              </a:rPr>
              <a:t>Воспитатель года 2003</a:t>
            </a:r>
            <a:r>
              <a:rPr lang="en-US" sz="2800" b="1" dirty="0" smtClean="0">
                <a:solidFill>
                  <a:srgbClr val="FF0000"/>
                </a:solidFill>
                <a:latin typeface="Monotype Corsiva" pitchFamily="66" charset="0"/>
                <a:cs typeface="Microsoft Sans Serif" panose="020B0604020202020204" pitchFamily="34" charset="0"/>
              </a:rPr>
              <a:t>”</a:t>
            </a:r>
            <a:r>
              <a:rPr lang="ru-RU" sz="2800" b="1" dirty="0">
                <a:solidFill>
                  <a:srgbClr val="FF0000"/>
                </a:solidFill>
                <a:latin typeface="Monotype Corsiva" pitchFamily="66" charset="0"/>
                <a:cs typeface="Microsoft Sans Serif" panose="020B0604020202020204" pitchFamily="34" charset="0"/>
              </a:rPr>
              <a:t> </a:t>
            </a:r>
            <a:endParaRPr lang="ru-RU" sz="2800" b="1" dirty="0" smtClean="0">
              <a:solidFill>
                <a:srgbClr val="FF0000"/>
              </a:solidFill>
              <a:latin typeface="Monotype Corsiva" pitchFamily="66" charset="0"/>
              <a:cs typeface="Microsoft Sans Serif" panose="020B0604020202020204" pitchFamily="34" charset="0"/>
            </a:endParaRP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cs typeface="Microsoft Sans Serif" panose="020B0604020202020204" pitchFamily="34" charset="0"/>
              </a:rPr>
              <a:t>«Воспитатель </a:t>
            </a:r>
            <a:r>
              <a:rPr lang="ru-RU" sz="2800" b="1" dirty="0">
                <a:solidFill>
                  <a:srgbClr val="FF0000"/>
                </a:solidFill>
                <a:latin typeface="Monotype Corsiva" pitchFamily="66" charset="0"/>
                <a:cs typeface="Microsoft Sans Serif" panose="020B0604020202020204" pitchFamily="34" charset="0"/>
              </a:rPr>
              <a:t>года </a:t>
            </a: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cs typeface="Microsoft Sans Serif" panose="020B0604020202020204" pitchFamily="34" charset="0"/>
              </a:rPr>
              <a:t>2008»</a:t>
            </a:r>
            <a:r>
              <a:rPr lang="ru-RU" sz="2800" b="1" dirty="0">
                <a:solidFill>
                  <a:srgbClr val="FF0000"/>
                </a:solidFill>
                <a:latin typeface="Monotype Corsiva" pitchFamily="66" charset="0"/>
                <a:cs typeface="Microsoft Sans Serif" panose="020B0604020202020204" pitchFamily="34" charset="0"/>
              </a:rPr>
              <a:t> </a:t>
            </a:r>
            <a:endParaRPr lang="ru-RU" sz="2800" b="1" dirty="0" smtClean="0">
              <a:solidFill>
                <a:srgbClr val="FF0000"/>
              </a:solidFill>
              <a:latin typeface="Monotype Corsiva" pitchFamily="66" charset="0"/>
              <a:cs typeface="Microsoft Sans Serif" panose="020B0604020202020204" pitchFamily="34" charset="0"/>
            </a:endParaRP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cs typeface="Microsoft Sans Serif" panose="020B0604020202020204" pitchFamily="34" charset="0"/>
              </a:rPr>
              <a:t>«Воспитатель </a:t>
            </a:r>
            <a:r>
              <a:rPr lang="ru-RU" sz="2800" b="1" dirty="0">
                <a:solidFill>
                  <a:srgbClr val="FF0000"/>
                </a:solidFill>
                <a:latin typeface="Monotype Corsiva" pitchFamily="66" charset="0"/>
                <a:cs typeface="Microsoft Sans Serif" panose="020B0604020202020204" pitchFamily="34" charset="0"/>
              </a:rPr>
              <a:t>года </a:t>
            </a: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cs typeface="Microsoft Sans Serif" panose="020B0604020202020204" pitchFamily="34" charset="0"/>
              </a:rPr>
              <a:t>2011»</a:t>
            </a:r>
            <a:endParaRPr lang="ru-RU" sz="2800" b="1" dirty="0">
              <a:solidFill>
                <a:srgbClr val="FF0000"/>
              </a:solidFill>
              <a:latin typeface="Monotype Corsiva" pitchFamily="66" charset="0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1500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7000">
        <p14:doors dir="vert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6386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79718" cy="6858000"/>
          </a:xfrm>
          <a:noFill/>
        </p:spPr>
      </p:pic>
      <p:sp>
        <p:nvSpPr>
          <p:cNvPr id="16387" name="TextBox 9"/>
          <p:cNvSpPr txBox="1">
            <a:spLocks noChangeArrowheads="1"/>
          </p:cNvSpPr>
          <p:nvPr/>
        </p:nvSpPr>
        <p:spPr bwMode="auto">
          <a:xfrm>
            <a:off x="1845468" y="620714"/>
            <a:ext cx="55245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3200" b="1" dirty="0">
              <a:solidFill>
                <a:srgbClr val="990000"/>
              </a:solidFill>
              <a:latin typeface="Calibri" pitchFamily="34" charset="0"/>
            </a:endParaRPr>
          </a:p>
        </p:txBody>
      </p:sp>
      <p:sp>
        <p:nvSpPr>
          <p:cNvPr id="16388" name="Rectangle 1"/>
          <p:cNvSpPr>
            <a:spLocks noChangeArrowheads="1"/>
          </p:cNvSpPr>
          <p:nvPr/>
        </p:nvSpPr>
        <p:spPr bwMode="auto">
          <a:xfrm>
            <a:off x="1214437" y="4792277"/>
            <a:ext cx="678656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altLang="zh-CN" sz="1200">
                <a:solidFill>
                  <a:srgbClr val="000099"/>
                </a:solidFill>
                <a:latin typeface="Liberation Serif"/>
              </a:rPr>
              <a:t>      </a:t>
            </a:r>
            <a:endParaRPr lang="ru-RU" altLang="zh-CN" sz="1200">
              <a:latin typeface="Calibri" pitchFamily="34" charset="0"/>
            </a:endParaRPr>
          </a:p>
        </p:txBody>
      </p:sp>
      <p:sp>
        <p:nvSpPr>
          <p:cNvPr id="16389" name="TextBox 7"/>
          <p:cNvSpPr txBox="1">
            <a:spLocks noChangeArrowheads="1"/>
          </p:cNvSpPr>
          <p:nvPr/>
        </p:nvSpPr>
        <p:spPr bwMode="auto">
          <a:xfrm>
            <a:off x="1475656" y="404664"/>
            <a:ext cx="64087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3399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Профессиональная карта</a:t>
            </a:r>
            <a:endParaRPr lang="ru-RU" sz="3600" b="1" dirty="0">
              <a:solidFill>
                <a:srgbClr val="003399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5198" y="1064545"/>
            <a:ext cx="3243453" cy="517276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4788023" y="1064543"/>
            <a:ext cx="2951756" cy="51727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7000">
        <p14:prism isInverted="1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6386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79718" cy="6858000"/>
          </a:xfrm>
          <a:noFill/>
        </p:spPr>
      </p:pic>
      <p:sp>
        <p:nvSpPr>
          <p:cNvPr id="16387" name="TextBox 9"/>
          <p:cNvSpPr txBox="1">
            <a:spLocks noChangeArrowheads="1"/>
          </p:cNvSpPr>
          <p:nvPr/>
        </p:nvSpPr>
        <p:spPr bwMode="auto">
          <a:xfrm>
            <a:off x="1845468" y="620714"/>
            <a:ext cx="55245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3200" b="1" dirty="0">
              <a:solidFill>
                <a:srgbClr val="990000"/>
              </a:solidFill>
              <a:latin typeface="Calibri" pitchFamily="34" charset="0"/>
            </a:endParaRPr>
          </a:p>
        </p:txBody>
      </p:sp>
      <p:sp>
        <p:nvSpPr>
          <p:cNvPr id="16388" name="Rectangle 1"/>
          <p:cNvSpPr>
            <a:spLocks noChangeArrowheads="1"/>
          </p:cNvSpPr>
          <p:nvPr/>
        </p:nvSpPr>
        <p:spPr bwMode="auto">
          <a:xfrm>
            <a:off x="1214437" y="4792277"/>
            <a:ext cx="678656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altLang="zh-CN" sz="1200">
                <a:solidFill>
                  <a:srgbClr val="000099"/>
                </a:solidFill>
                <a:latin typeface="Liberation Serif"/>
              </a:rPr>
              <a:t>      </a:t>
            </a:r>
            <a:endParaRPr lang="ru-RU" altLang="zh-CN" sz="1200">
              <a:latin typeface="Calibri" pitchFamily="34" charset="0"/>
            </a:endParaRPr>
          </a:p>
        </p:txBody>
      </p:sp>
      <p:sp>
        <p:nvSpPr>
          <p:cNvPr id="16389" name="TextBox 7"/>
          <p:cNvSpPr txBox="1">
            <a:spLocks noChangeArrowheads="1"/>
          </p:cNvSpPr>
          <p:nvPr/>
        </p:nvSpPr>
        <p:spPr bwMode="auto">
          <a:xfrm>
            <a:off x="1475656" y="620714"/>
            <a:ext cx="6408712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3399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Личностные характеристики</a:t>
            </a:r>
          </a:p>
          <a:p>
            <a:pPr marL="457200" indent="-457200">
              <a:buFont typeface="Wingdings" panose="05000000000000000000" pitchFamily="2" charset="2"/>
              <a:buChar char="§"/>
              <a:defRPr/>
            </a:pPr>
            <a:endParaRPr lang="ru-RU" sz="2800" i="1" u="sng" dirty="0" smtClean="0">
              <a:solidFill>
                <a:srgbClr val="990000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§"/>
              <a:defRPr/>
            </a:pPr>
            <a:r>
              <a:rPr lang="ru-RU" sz="2800" b="1" i="1" u="sng" dirty="0" smtClean="0">
                <a:solidFill>
                  <a:srgbClr val="990000"/>
                </a:solidFill>
              </a:rPr>
              <a:t>Ответственность </a:t>
            </a:r>
            <a:endParaRPr lang="ru-RU" sz="2800" b="1" i="1" u="sng" dirty="0">
              <a:solidFill>
                <a:srgbClr val="990000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§"/>
              <a:defRPr/>
            </a:pPr>
            <a:r>
              <a:rPr lang="ru-RU" sz="2800" b="1" i="1" u="sng" dirty="0">
                <a:solidFill>
                  <a:srgbClr val="990000"/>
                </a:solidFill>
              </a:rPr>
              <a:t>Отзывчивость </a:t>
            </a:r>
          </a:p>
          <a:p>
            <a:pPr marL="457200" indent="-457200">
              <a:buFont typeface="Wingdings" panose="05000000000000000000" pitchFamily="2" charset="2"/>
              <a:buChar char="§"/>
              <a:defRPr/>
            </a:pPr>
            <a:r>
              <a:rPr lang="ru-RU" sz="2800" b="1" i="1" u="sng" dirty="0">
                <a:solidFill>
                  <a:srgbClr val="990000"/>
                </a:solidFill>
              </a:rPr>
              <a:t>Находчивость</a:t>
            </a:r>
          </a:p>
          <a:p>
            <a:pPr marL="457200" indent="-457200">
              <a:buFont typeface="Wingdings" panose="05000000000000000000" pitchFamily="2" charset="2"/>
              <a:buChar char="§"/>
              <a:defRPr/>
            </a:pPr>
            <a:r>
              <a:rPr lang="ru-RU" sz="2800" b="1" i="1" u="sng" dirty="0">
                <a:solidFill>
                  <a:srgbClr val="990000"/>
                </a:solidFill>
              </a:rPr>
              <a:t>Самокритичность </a:t>
            </a:r>
          </a:p>
          <a:p>
            <a:pPr marL="457200" indent="-457200">
              <a:buFont typeface="Wingdings" panose="05000000000000000000" pitchFamily="2" charset="2"/>
              <a:buChar char="§"/>
              <a:defRPr/>
            </a:pPr>
            <a:r>
              <a:rPr lang="ru-RU" sz="2800" b="1" i="1" u="sng" dirty="0">
                <a:solidFill>
                  <a:srgbClr val="990000"/>
                </a:solidFill>
              </a:rPr>
              <a:t> Работоспособность</a:t>
            </a:r>
          </a:p>
          <a:p>
            <a:pPr marL="457200" indent="-457200">
              <a:buFont typeface="Wingdings" panose="05000000000000000000" pitchFamily="2" charset="2"/>
              <a:buChar char="§"/>
              <a:defRPr/>
            </a:pPr>
            <a:r>
              <a:rPr lang="ru-RU" sz="2800" b="1" i="1" u="sng" dirty="0">
                <a:solidFill>
                  <a:srgbClr val="990000"/>
                </a:solidFill>
              </a:rPr>
              <a:t>Сострадание</a:t>
            </a:r>
          </a:p>
          <a:p>
            <a:pPr marL="457200" indent="-457200">
              <a:buFont typeface="Wingdings" panose="05000000000000000000" pitchFamily="2" charset="2"/>
              <a:buChar char="§"/>
              <a:defRPr/>
            </a:pPr>
            <a:r>
              <a:rPr lang="ru-RU" sz="2800" b="1" i="1" u="sng" dirty="0">
                <a:solidFill>
                  <a:srgbClr val="990000"/>
                </a:solidFill>
              </a:rPr>
              <a:t>Тактичность </a:t>
            </a:r>
          </a:p>
          <a:p>
            <a:pPr marL="457200" indent="-457200">
              <a:buFont typeface="Wingdings" panose="05000000000000000000" pitchFamily="2" charset="2"/>
              <a:buChar char="§"/>
              <a:defRPr/>
            </a:pPr>
            <a:r>
              <a:rPr lang="ru-RU" sz="2800" b="1" i="1" u="sng" dirty="0">
                <a:solidFill>
                  <a:srgbClr val="990000"/>
                </a:solidFill>
              </a:rPr>
              <a:t>Умение ладить с людьми</a:t>
            </a:r>
          </a:p>
          <a:p>
            <a:pPr marL="457200" indent="-457200">
              <a:buFont typeface="Wingdings" panose="05000000000000000000" pitchFamily="2" charset="2"/>
              <a:buChar char="§"/>
              <a:defRPr/>
            </a:pPr>
            <a:r>
              <a:rPr lang="ru-RU" sz="2800" b="1" i="1" u="sng" dirty="0">
                <a:solidFill>
                  <a:srgbClr val="990000"/>
                </a:solidFill>
              </a:rPr>
              <a:t>Энтузиазм </a:t>
            </a:r>
          </a:p>
          <a:p>
            <a:pPr marL="457200" indent="-457200">
              <a:buFont typeface="Wingdings" panose="05000000000000000000" pitchFamily="2" charset="2"/>
              <a:buChar char="§"/>
              <a:defRPr/>
            </a:pPr>
            <a:r>
              <a:rPr lang="ru-RU" sz="2800" b="1" i="1" u="sng" dirty="0">
                <a:solidFill>
                  <a:srgbClr val="990000"/>
                </a:solidFill>
              </a:rPr>
              <a:t> Целеустремленность </a:t>
            </a:r>
          </a:p>
          <a:p>
            <a:pPr algn="ctr"/>
            <a:endParaRPr lang="ru-RU" sz="4000" b="1" dirty="0">
              <a:solidFill>
                <a:srgbClr val="003399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648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7000">
        <p14:doors dir="vert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 descr="40e23325333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-572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251520" y="1412776"/>
            <a:ext cx="8229600" cy="1080120"/>
          </a:xfrm>
        </p:spPr>
        <p:txBody>
          <a:bodyPr/>
          <a:lstStyle/>
          <a:p>
            <a:pPr eaLnBrk="1" hangingPunct="1"/>
            <a:r>
              <a:rPr lang="ru-RU" sz="3600" b="1" dirty="0" smtClean="0">
                <a:solidFill>
                  <a:srgbClr val="C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Награды</a:t>
            </a:r>
            <a:br>
              <a:rPr lang="ru-RU" sz="3600" b="1" dirty="0" smtClean="0">
                <a:solidFill>
                  <a:srgbClr val="C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</a:br>
            <a:endParaRPr lang="ru-RU" sz="3600" b="1" dirty="0" smtClean="0">
              <a:solidFill>
                <a:srgbClr val="C00000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8438" name="Rectangle 75"/>
          <p:cNvSpPr>
            <a:spLocks noChangeArrowheads="1"/>
          </p:cNvSpPr>
          <p:nvPr/>
        </p:nvSpPr>
        <p:spPr bwMode="auto">
          <a:xfrm>
            <a:off x="1187451" y="2781301"/>
            <a:ext cx="309721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0099"/>
                </a:solidFill>
              </a:rPr>
              <a:t> </a:t>
            </a:r>
            <a:endParaRPr lang="ru-RU" sz="1600" b="1" dirty="0">
              <a:solidFill>
                <a:srgbClr val="000099"/>
              </a:solidFill>
            </a:endParaRPr>
          </a:p>
        </p:txBody>
      </p:sp>
      <p:sp>
        <p:nvSpPr>
          <p:cNvPr id="18442" name="Rectangle 77"/>
          <p:cNvSpPr>
            <a:spLocks noChangeArrowheads="1"/>
          </p:cNvSpPr>
          <p:nvPr/>
        </p:nvSpPr>
        <p:spPr bwMode="auto">
          <a:xfrm>
            <a:off x="4787901" y="6021389"/>
            <a:ext cx="374491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0099"/>
                </a:solidFill>
              </a:rPr>
              <a:t> </a:t>
            </a:r>
            <a:endParaRPr lang="ru-RU" sz="1600" b="1" dirty="0">
              <a:solidFill>
                <a:srgbClr val="000099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87451" y="472977"/>
            <a:ext cx="734536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7030A0"/>
                </a:solidFill>
                <a:latin typeface="Microsoft Sans Serif" panose="020B0604020202020204" pitchFamily="34" charset="0"/>
                <a:ea typeface="+mj-ea"/>
                <a:cs typeface="Microsoft Sans Serif" panose="020B0604020202020204" pitchFamily="34" charset="0"/>
              </a:rPr>
              <a:t>Достижения  и результаты  </a:t>
            </a:r>
            <a:br>
              <a:rPr lang="ru-RU" sz="3200" b="1" dirty="0">
                <a:solidFill>
                  <a:srgbClr val="7030A0"/>
                </a:solidFill>
                <a:latin typeface="Microsoft Sans Serif" panose="020B0604020202020204" pitchFamily="34" charset="0"/>
                <a:ea typeface="+mj-ea"/>
                <a:cs typeface="Microsoft Sans Serif" panose="020B0604020202020204" pitchFamily="34" charset="0"/>
              </a:rPr>
            </a:br>
            <a:r>
              <a:rPr lang="ru-RU" sz="3200" b="1" dirty="0">
                <a:solidFill>
                  <a:srgbClr val="7030A0"/>
                </a:solidFill>
                <a:latin typeface="Microsoft Sans Serif" panose="020B0604020202020204" pitchFamily="34" charset="0"/>
                <a:ea typeface="+mj-ea"/>
                <a:cs typeface="Microsoft Sans Serif" panose="020B0604020202020204" pitchFamily="34" charset="0"/>
              </a:rPr>
              <a:t> педагогической деятельности</a:t>
            </a:r>
            <a:endParaRPr lang="ru-RU" sz="32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7473" y="6539"/>
            <a:ext cx="1836338" cy="1763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96" y="1901062"/>
            <a:ext cx="1665001" cy="21352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057" y="1882950"/>
            <a:ext cx="1548607" cy="21352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5938" y="1901063"/>
            <a:ext cx="1676770" cy="21352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3982" y="1901062"/>
            <a:ext cx="1788044" cy="211714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247" y="4142476"/>
            <a:ext cx="1858100" cy="224638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0621" y="4142476"/>
            <a:ext cx="1857483" cy="224638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6246" y="4142476"/>
            <a:ext cx="2048222" cy="2234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58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7000">
        <p14:doors dir="vert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1267</TotalTime>
  <Words>1114</Words>
  <Application>Microsoft Office PowerPoint</Application>
  <PresentationFormat>Экран (4:3)</PresentationFormat>
  <Paragraphs>137</Paragraphs>
  <Slides>25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9" baseType="lpstr">
      <vt:lpstr>宋体</vt:lpstr>
      <vt:lpstr>Arial</vt:lpstr>
      <vt:lpstr>Calibri</vt:lpstr>
      <vt:lpstr>Constantia</vt:lpstr>
      <vt:lpstr>Cordia New</vt:lpstr>
      <vt:lpstr>Liberation Serif</vt:lpstr>
      <vt:lpstr>Microsoft Himalaya</vt:lpstr>
      <vt:lpstr>Microsoft Sans Serif</vt:lpstr>
      <vt:lpstr>Mongolian Baiti</vt:lpstr>
      <vt:lpstr>Monotype Corsiva</vt:lpstr>
      <vt:lpstr>Segoe UI Semibold</vt:lpstr>
      <vt:lpstr>Verdana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                    Эссе         у                                   </vt:lpstr>
      <vt:lpstr>      Счастлива ли я? Счастье у каждого свое, оно складывается из многих показателей. Одно из его составляющих для меня – выбранная профессия. Я счастливый человек. У меня есть любимое дело. Я нахожусь в постоянном творческом поиске. Ведь только творческий воспитатель может заразить своим теплом, верой, талантом. Я счастлива, потому что у меня есть возможность вновь и вновь открывать новый мир и вбирать новые знания. Я счастлива, потому что, отдавая тепло своей души детям, становлюсь богаче. Уверена, что не стоит бояться  рисковать, меняться, учиться жизни. Стоит пробовать, дерзать, творить и никогда не останавливаться на достигнутом. Делая первые, еще совсем неуверенные, робкие « шаги» в педагогической жизни, я мечтала стать хорошим воспитателем, настоящим другом для своих детей. Сегодня я с уверенностью могу сказать: « Моя мечта сбылась!»            Мне говорят, что слишком много любви я  детям отдаю            Что материнская тревога до срока  старит жизнь мою.             Но что смогу я им ответить сердцам бесстрашным как броня,             Любовь, мной отданная детям, сильнее делает меня. На вопрос « Почему я работаю  в детском саду?» я просто отвечу « потому что люблю детей и не мыслю жизни без них. Я-воспитатель! Я-педагог! Я детских душ учитель! И знаний о языке родном-хранитель, И в мире взрослых для детей-путеводитель!           </vt:lpstr>
      <vt:lpstr>Презентация PowerPoint</vt:lpstr>
      <vt:lpstr>Презентация PowerPoint</vt:lpstr>
      <vt:lpstr>Презентация PowerPoint</vt:lpstr>
      <vt:lpstr>Награды </vt:lpstr>
      <vt:lpstr>  </vt:lpstr>
      <vt:lpstr>Участие в жизни детского сада         </vt:lpstr>
      <vt:lpstr>Встречаем зиму         </vt:lpstr>
      <vt:lpstr>«Наши ручки не знают скуки»</vt:lpstr>
      <vt:lpstr>Презентация PowerPoint</vt:lpstr>
      <vt:lpstr>Презентация PowerPoint</vt:lpstr>
      <vt:lpstr>        </vt:lpstr>
      <vt:lpstr>Презентация PowerPoint</vt:lpstr>
      <vt:lpstr>Презентация PowerPoint</vt:lpstr>
      <vt:lpstr>Презентация PowerPoint</vt:lpstr>
      <vt:lpstr>Работа с родителями Конкурс рисунков:  К 100-летию ДАССР</vt:lpstr>
      <vt:lpstr> Конкурс поделок :Мастерская деда мороза</vt:lpstr>
      <vt:lpstr> Конкурс поделок : Дары осени</vt:lpstr>
      <vt:lpstr>Развивающая среда  в группе</vt:lpstr>
      <vt:lpstr> </vt:lpstr>
      <vt:lpstr> Спасибо  за  внимание!        </vt:lpstr>
    </vt:vector>
  </TitlesOfParts>
  <Company>Computer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150</cp:revision>
  <dcterms:created xsi:type="dcterms:W3CDTF">2011-07-28T08:26:20Z</dcterms:created>
  <dcterms:modified xsi:type="dcterms:W3CDTF">2021-03-13T16:47:41Z</dcterms:modified>
</cp:coreProperties>
</file>